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63" r:id="rId2"/>
    <p:sldId id="265" r:id="rId3"/>
    <p:sldId id="264" r:id="rId4"/>
    <p:sldId id="266" r:id="rId5"/>
    <p:sldId id="268" r:id="rId6"/>
    <p:sldId id="267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9" r:id="rId15"/>
    <p:sldId id="278" r:id="rId16"/>
  </p:sldIdLst>
  <p:sldSz cx="20104100" cy="11309350"/>
  <p:notesSz cx="20104100" cy="11309350"/>
  <p:embeddedFontLst>
    <p:embeddedFont>
      <p:font typeface="Montserrat Alternates Light" panose="020B060402020202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jopegrMBBasb1MKiZwYqNe+Itu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4959E5-A66E-4166-B1C3-A66033A5336F}" v="15" dt="2024-01-22T13:26:51.2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 varScale="1">
        <p:scale>
          <a:sx n="48" d="100"/>
          <a:sy n="48" d="100"/>
        </p:scale>
        <p:origin x="682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el jeusset" userId="4b7a9b9ab9721322" providerId="LiveId" clId="{784959E5-A66E-4166-B1C3-A66033A5336F}"/>
    <pc:docChg chg="modSld">
      <pc:chgData name="gael jeusset" userId="4b7a9b9ab9721322" providerId="LiveId" clId="{784959E5-A66E-4166-B1C3-A66033A5336F}" dt="2024-01-22T13:26:51.277" v="14" actId="20577"/>
      <pc:docMkLst>
        <pc:docMk/>
      </pc:docMkLst>
      <pc:sldChg chg="modSp">
        <pc:chgData name="gael jeusset" userId="4b7a9b9ab9721322" providerId="LiveId" clId="{784959E5-A66E-4166-B1C3-A66033A5336F}" dt="2024-01-22T13:26:51.277" v="14" actId="20577"/>
        <pc:sldMkLst>
          <pc:docMk/>
          <pc:sldMk cId="1807182710" sldId="263"/>
        </pc:sldMkLst>
        <pc:spChg chg="mod">
          <ac:chgData name="gael jeusset" userId="4b7a9b9ab9721322" providerId="LiveId" clId="{784959E5-A66E-4166-B1C3-A66033A5336F}" dt="2024-01-22T13:26:51.277" v="14" actId="20577"/>
          <ac:spMkLst>
            <pc:docMk/>
            <pc:sldMk cId="1807182710" sldId="263"/>
            <ac:spMk id="1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48200"/>
            <a:ext cx="13403400" cy="424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0402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0637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3276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7346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6201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7878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4984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631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0351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0095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8083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1383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1142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2029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8417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ctrTitle"/>
          </p:nvPr>
        </p:nvSpPr>
        <p:spPr>
          <a:xfrm>
            <a:off x="3903583" y="4820008"/>
            <a:ext cx="7165340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250" b="1" i="0">
                <a:solidFill>
                  <a:srgbClr val="008BD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subTitle" idx="1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9"/>
          <p:cNvSpPr txBox="1">
            <a:spLocks noGrp="1"/>
          </p:cNvSpPr>
          <p:nvPr>
            <p:ph type="sldNum" idx="12"/>
          </p:nvPr>
        </p:nvSpPr>
        <p:spPr>
          <a:xfrm>
            <a:off x="19190608" y="10620403"/>
            <a:ext cx="217805" cy="344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>
            <a:spLocks noGrp="1"/>
          </p:cNvSpPr>
          <p:nvPr>
            <p:ph type="title"/>
          </p:nvPr>
        </p:nvSpPr>
        <p:spPr>
          <a:xfrm>
            <a:off x="8853871" y="3565868"/>
            <a:ext cx="1515109" cy="1707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0" b="0" i="0">
                <a:solidFill>
                  <a:srgbClr val="008BD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sldNum" idx="12"/>
          </p:nvPr>
        </p:nvSpPr>
        <p:spPr>
          <a:xfrm>
            <a:off x="19190608" y="10620403"/>
            <a:ext cx="217805" cy="344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>
            <a:spLocks noGrp="1"/>
          </p:cNvSpPr>
          <p:nvPr>
            <p:ph type="title"/>
          </p:nvPr>
        </p:nvSpPr>
        <p:spPr>
          <a:xfrm>
            <a:off x="8853871" y="3565868"/>
            <a:ext cx="1515109" cy="1707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0" b="0" i="0">
                <a:solidFill>
                  <a:srgbClr val="008BD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body" idx="1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body" idx="2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ldNum" idx="12"/>
          </p:nvPr>
        </p:nvSpPr>
        <p:spPr>
          <a:xfrm>
            <a:off x="19190608" y="10620403"/>
            <a:ext cx="217805" cy="344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1pPr>
            <a:lvl2pPr marL="38100" marR="0" lvl="1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2pPr>
            <a:lvl3pPr marL="38100" marR="0" lvl="2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3pPr>
            <a:lvl4pPr marL="38100" marR="0" lvl="3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4pPr>
            <a:lvl5pPr marL="38100" marR="0" lvl="4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5pPr>
            <a:lvl6pPr marL="38100" marR="0" lvl="5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6pPr>
            <a:lvl7pPr marL="38100" marR="0" lvl="6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7pPr>
            <a:lvl8pPr marL="38100" marR="0" lvl="7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8pPr>
            <a:lvl9pPr marL="38100" marR="0" lvl="8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8853871" y="3565868"/>
            <a:ext cx="1515109" cy="1707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0" b="0" i="0" u="none" strike="noStrike" cap="none">
                <a:solidFill>
                  <a:srgbClr val="008BD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ftr" idx="11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dt" idx="10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19190608" y="10620403"/>
            <a:ext cx="217805" cy="344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1pPr>
            <a:lvl2pPr marL="381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2pPr>
            <a:lvl3pPr marL="381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3pPr>
            <a:lvl4pPr marL="381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4pPr>
            <a:lvl5pPr marL="381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5pPr>
            <a:lvl6pPr marL="381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6pPr>
            <a:lvl7pPr marL="381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7pPr>
            <a:lvl8pPr marL="381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8pPr>
            <a:lvl9pPr marL="381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800" b="0" i="0" u="none" strike="noStrike" cap="none">
                <a:solidFill>
                  <a:srgbClr val="008BD2"/>
                </a:solidFill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 txBox="1">
            <a:spLocks noGrp="1"/>
          </p:cNvSpPr>
          <p:nvPr>
            <p:ph type="ctrTitle"/>
          </p:nvPr>
        </p:nvSpPr>
        <p:spPr>
          <a:xfrm>
            <a:off x="3600045" y="3629061"/>
            <a:ext cx="12754610" cy="2240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12750" rIns="0" bIns="0" anchor="t" anchorCtr="0">
            <a:spAutoFit/>
          </a:bodyPr>
          <a:lstStyle/>
          <a:p>
            <a:pPr marL="12700" lvl="0"/>
            <a:r>
              <a:rPr lang="fr-FR" dirty="0">
                <a:latin typeface="Arial" pitchFamily="34"/>
                <a:cs typeface="Arial" pitchFamily="34"/>
              </a:rPr>
              <a:t>Le Dossier Professionnel</a:t>
            </a:r>
            <a:br>
              <a:rPr lang="fr-FR" dirty="0">
                <a:latin typeface="Arial" pitchFamily="34"/>
                <a:cs typeface="Arial" pitchFamily="34"/>
              </a:rPr>
            </a:br>
            <a:r>
              <a:rPr lang="fr-FR" sz="3600" kern="1200" dirty="0">
                <a:solidFill>
                  <a:prstClr val="black"/>
                </a:solidFill>
                <a:latin typeface="Calibri" panose="020F0502020204030204"/>
              </a:rPr>
              <a:t>Dossier </a:t>
            </a:r>
            <a:r>
              <a:rPr lang="fr-FR" sz="3600" u="sng" kern="1200" dirty="0">
                <a:solidFill>
                  <a:srgbClr val="FF0000"/>
                </a:solidFill>
                <a:latin typeface="Calibri" panose="020F0502020204030204"/>
              </a:rPr>
              <a:t>nécessaire et obligatoire </a:t>
            </a:r>
            <a:r>
              <a:rPr lang="fr-FR" sz="3600" kern="1200" dirty="0">
                <a:solidFill>
                  <a:prstClr val="black"/>
                </a:solidFill>
                <a:latin typeface="Calibri" panose="020F0502020204030204"/>
              </a:rPr>
              <a:t>pour la partie 2 de votre examen</a:t>
            </a: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Bulle ronde 15"/>
          <p:cNvSpPr/>
          <p:nvPr/>
        </p:nvSpPr>
        <p:spPr>
          <a:xfrm>
            <a:off x="4168062" y="6985262"/>
            <a:ext cx="3743486" cy="2675573"/>
          </a:xfrm>
          <a:prstGeom prst="wedgeEllipseCallout">
            <a:avLst>
              <a:gd name="adj1" fmla="val -475"/>
              <a:gd name="adj2" fmla="val -8615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L’entretien se base sur le dossier Professionnel</a:t>
            </a:r>
          </a:p>
        </p:txBody>
      </p:sp>
      <p:sp>
        <p:nvSpPr>
          <p:cNvPr id="17" name="Bulle ronde 16"/>
          <p:cNvSpPr/>
          <p:nvPr/>
        </p:nvSpPr>
        <p:spPr>
          <a:xfrm>
            <a:off x="9051488" y="7137662"/>
            <a:ext cx="3743486" cy="2675573"/>
          </a:xfrm>
          <a:prstGeom prst="wedgeEllipseCallout">
            <a:avLst>
              <a:gd name="adj1" fmla="val -47735"/>
              <a:gd name="adj2" fmla="val -8913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La </a:t>
            </a:r>
            <a:r>
              <a:rPr lang="fr-FR" sz="2800" dirty="0" err="1"/>
              <a:t>Dreest</a:t>
            </a:r>
            <a:r>
              <a:rPr lang="fr-FR" sz="2800" dirty="0"/>
              <a:t> peut annuler une validation sans la présence de ce document </a:t>
            </a:r>
          </a:p>
        </p:txBody>
      </p:sp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02C218BD-C74E-25D3-726D-E0C988C321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3" name="Image 2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D1A461E2-8FCE-9A5B-DAF7-24A29DAB5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8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43296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139504" y="3049499"/>
            <a:ext cx="12215151" cy="52322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Document officiel pour tous candidats désirant obtenir un titre professionnel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139503" y="3836444"/>
            <a:ext cx="12215151" cy="52322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Utilisé pour décrire votre expérience pour chaque activité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4139502" y="4605789"/>
            <a:ext cx="12215151" cy="52322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Il vous est remis par votre formateur 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4139501" y="5349401"/>
            <a:ext cx="12215151" cy="52322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Peut être rédiger de façon manuscrite soit avec un traitement de texte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139501" y="5964252"/>
            <a:ext cx="12215151" cy="52322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Ne pas modifier la structure, ni les textes existants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2728149" y="7335298"/>
            <a:ext cx="2698615" cy="954107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Est à compléter seul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695201" y="7351838"/>
            <a:ext cx="2099256" cy="52322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Est à signer</a:t>
            </a:r>
          </a:p>
        </p:txBody>
      </p:sp>
      <p:sp>
        <p:nvSpPr>
          <p:cNvPr id="25" name="Bulle ronde 24"/>
          <p:cNvSpPr/>
          <p:nvPr/>
        </p:nvSpPr>
        <p:spPr>
          <a:xfrm>
            <a:off x="5837836" y="8812957"/>
            <a:ext cx="2897746" cy="2496182"/>
          </a:xfrm>
          <a:prstGeom prst="wedgeEllipseCallout">
            <a:avLst>
              <a:gd name="adj1" fmla="val -17384"/>
              <a:gd name="adj2" fmla="val -8586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En cas de fraude, examen annulé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8062893" y="7361887"/>
            <a:ext cx="5394689" cy="52322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Prépare à l’entretien avec le jury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13726018" y="7335298"/>
            <a:ext cx="3727187" cy="138499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Les pages doivent être numérotées</a:t>
            </a:r>
            <a:r>
              <a:rPr lang="fr-FR" sz="2000" dirty="0"/>
              <a:t>.</a:t>
            </a:r>
          </a:p>
          <a:p>
            <a:r>
              <a:rPr lang="fr-FR" sz="2800" dirty="0"/>
              <a:t>Il doit être relié.</a:t>
            </a:r>
          </a:p>
        </p:txBody>
      </p:sp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B3D33691-CCE2-C869-2A93-CE527B653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3" name="Image 2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31D828D3-B7C1-A57F-6058-667A7886BD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3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342" y="5356604"/>
            <a:ext cx="2667000" cy="1914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792" y="7814658"/>
            <a:ext cx="6810375" cy="14287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Bulle ronde 21"/>
          <p:cNvSpPr/>
          <p:nvPr/>
        </p:nvSpPr>
        <p:spPr>
          <a:xfrm>
            <a:off x="7043675" y="5356604"/>
            <a:ext cx="3335630" cy="2332083"/>
          </a:xfrm>
          <a:prstGeom prst="wedgeEllipseCallout">
            <a:avLst>
              <a:gd name="adj1" fmla="val -47147"/>
              <a:gd name="adj2" fmla="val 84343"/>
            </a:avLst>
          </a:prstGeom>
          <a:solidFill>
            <a:srgbClr val="0070C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Renseignez ici le titre professionnel visé</a:t>
            </a:r>
          </a:p>
        </p:txBody>
      </p:sp>
      <p:sp>
        <p:nvSpPr>
          <p:cNvPr id="23" name="Bulle ronde 22"/>
          <p:cNvSpPr/>
          <p:nvPr/>
        </p:nvSpPr>
        <p:spPr>
          <a:xfrm>
            <a:off x="4384981" y="4313584"/>
            <a:ext cx="3335630" cy="1894588"/>
          </a:xfrm>
          <a:prstGeom prst="wedgeEllipseCallout">
            <a:avLst>
              <a:gd name="adj1" fmla="val -63691"/>
              <a:gd name="adj2" fmla="val 53027"/>
            </a:avLst>
          </a:prstGeom>
          <a:solidFill>
            <a:srgbClr val="0070C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Formalités à remplir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4289" y="3520816"/>
            <a:ext cx="6524625" cy="5019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E86120-8F14-B0BF-D798-289E376209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4" name="Image 3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C78D8724-8BDC-8AC3-85D5-FB7CBFCECF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93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886" y="7210906"/>
            <a:ext cx="5966640" cy="27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6530" y="3432380"/>
            <a:ext cx="4048125" cy="5705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1808922" y="3176575"/>
            <a:ext cx="9998765" cy="267765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Veuillez indiquer en apposant une croix dans la case choisie:</a:t>
            </a:r>
          </a:p>
          <a:p>
            <a:endParaRPr lang="fr-FR" sz="2800" dirty="0"/>
          </a:p>
          <a:p>
            <a:r>
              <a:rPr lang="fr-FR" sz="2800" dirty="0"/>
              <a:t>VAE pour les candidats effectuant une formation en validation des acquis.</a:t>
            </a:r>
          </a:p>
          <a:p>
            <a:r>
              <a:rPr lang="fr-FR" sz="2800" dirty="0"/>
              <a:t>Parcours de formation pour les apprenants effectuant une formation hors VAE</a:t>
            </a:r>
          </a:p>
        </p:txBody>
      </p:sp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6DB5C3CC-CEC8-5E5D-F3B9-D9855390BD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6" name="Image 5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C164FB68-4655-D0E6-AA73-1128C73243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11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792" y="3593754"/>
            <a:ext cx="6524625" cy="3724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ZoneTexte 14"/>
          <p:cNvSpPr txBox="1"/>
          <p:nvPr/>
        </p:nvSpPr>
        <p:spPr>
          <a:xfrm>
            <a:off x="8910881" y="2617041"/>
            <a:ext cx="4227986" cy="95410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La Pratique Professionnelle</a:t>
            </a:r>
          </a:p>
        </p:txBody>
      </p:sp>
      <p:sp>
        <p:nvSpPr>
          <p:cNvPr id="16" name="Bulle ronde 15"/>
          <p:cNvSpPr/>
          <p:nvPr/>
        </p:nvSpPr>
        <p:spPr>
          <a:xfrm>
            <a:off x="12518824" y="4092701"/>
            <a:ext cx="4656086" cy="2886073"/>
          </a:xfrm>
          <a:prstGeom prst="wedgeEllipseCallout">
            <a:avLst>
              <a:gd name="adj1" fmla="val -75188"/>
              <a:gd name="adj2" fmla="val -66587"/>
            </a:avLst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Exemples concrets d’expériences en rapport avec le Tire Professionnel Visé</a:t>
            </a:r>
          </a:p>
          <a:p>
            <a:pPr algn="ctr"/>
            <a:r>
              <a:rPr lang="fr-FR" sz="2800" dirty="0"/>
              <a:t> 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631072" y="8083984"/>
            <a:ext cx="5525102" cy="52322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1 à 3 exemples par activité type</a:t>
            </a:r>
          </a:p>
        </p:txBody>
      </p:sp>
      <p:sp>
        <p:nvSpPr>
          <p:cNvPr id="18" name="Bulle ronde 17"/>
          <p:cNvSpPr/>
          <p:nvPr/>
        </p:nvSpPr>
        <p:spPr>
          <a:xfrm>
            <a:off x="8300813" y="7156174"/>
            <a:ext cx="2990039" cy="1653059"/>
          </a:xfrm>
          <a:prstGeom prst="wedgeEllipseCallout">
            <a:avLst>
              <a:gd name="adj1" fmla="val -94164"/>
              <a:gd name="adj2" fmla="val 19995"/>
            </a:avLst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De 3 pages maximum</a:t>
            </a:r>
          </a:p>
        </p:txBody>
      </p:sp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E90F5C75-6CAA-A8A4-DD20-E7C8D48FD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4" name="Image 3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B6EFC7B0-3401-9A04-D761-5CB817A5EC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46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4405" y="2947056"/>
            <a:ext cx="8204712" cy="5112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1" name="ZoneTexte 20"/>
          <p:cNvSpPr txBox="1"/>
          <p:nvPr/>
        </p:nvSpPr>
        <p:spPr>
          <a:xfrm>
            <a:off x="539960" y="8649011"/>
            <a:ext cx="11049066" cy="52322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Prendre connaissance du référentiel Emploi Activités Compétences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740" y="2543559"/>
            <a:ext cx="6524625" cy="5334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9" name="Bulle ronde 18"/>
          <p:cNvSpPr/>
          <p:nvPr/>
        </p:nvSpPr>
        <p:spPr>
          <a:xfrm>
            <a:off x="7851912" y="2947054"/>
            <a:ext cx="2782957" cy="3334476"/>
          </a:xfrm>
          <a:prstGeom prst="wedgeEllipseCallout">
            <a:avLst>
              <a:gd name="adj1" fmla="val -83198"/>
              <a:gd name="adj2" fmla="val 2971"/>
            </a:avLst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À votre disposition auprès de votre formateur</a:t>
            </a:r>
          </a:p>
        </p:txBody>
      </p:sp>
      <p:sp>
        <p:nvSpPr>
          <p:cNvPr id="23" name="Bulle ronde 22"/>
          <p:cNvSpPr/>
          <p:nvPr/>
        </p:nvSpPr>
        <p:spPr>
          <a:xfrm>
            <a:off x="14257742" y="8211219"/>
            <a:ext cx="2956832" cy="1398805"/>
          </a:xfrm>
          <a:prstGeom prst="wedgeEllipseCallout">
            <a:avLst>
              <a:gd name="adj1" fmla="val -145241"/>
              <a:gd name="adj2" fmla="val -139986"/>
            </a:avLst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 identifier L’activité Type</a:t>
            </a:r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504EFE77-3E1A-D622-605B-7735E86087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5" name="Image 4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61CE4356-B6B7-2A4D-6E7D-00F3221C54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923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704" y="3848451"/>
            <a:ext cx="11841004" cy="4041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ZoneTexte 14"/>
          <p:cNvSpPr txBox="1"/>
          <p:nvPr/>
        </p:nvSpPr>
        <p:spPr>
          <a:xfrm>
            <a:off x="687673" y="2789513"/>
            <a:ext cx="6309475" cy="52322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Exemple de remplissage du Sommaire</a:t>
            </a:r>
          </a:p>
        </p:txBody>
      </p:sp>
      <p:sp>
        <p:nvSpPr>
          <p:cNvPr id="17" name="Bulle ronde 16"/>
          <p:cNvSpPr/>
          <p:nvPr/>
        </p:nvSpPr>
        <p:spPr>
          <a:xfrm>
            <a:off x="13588424" y="2479286"/>
            <a:ext cx="3109315" cy="3334476"/>
          </a:xfrm>
          <a:prstGeom prst="wedgeEllipseCallout">
            <a:avLst>
              <a:gd name="adj1" fmla="val -132925"/>
              <a:gd name="adj2" fmla="val 24432"/>
            </a:avLst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L’activité Type issue du REAC</a:t>
            </a:r>
          </a:p>
        </p:txBody>
      </p:sp>
      <p:sp>
        <p:nvSpPr>
          <p:cNvPr id="18" name="Bulle ronde 17"/>
          <p:cNvSpPr/>
          <p:nvPr/>
        </p:nvSpPr>
        <p:spPr>
          <a:xfrm>
            <a:off x="14098633" y="6323386"/>
            <a:ext cx="3990584" cy="3334476"/>
          </a:xfrm>
          <a:prstGeom prst="wedgeEllipseCallout">
            <a:avLst>
              <a:gd name="adj1" fmla="val -124614"/>
              <a:gd name="adj2" fmla="val -31605"/>
            </a:avLst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3 Exemples de pratiques</a:t>
            </a:r>
          </a:p>
          <a:p>
            <a:pPr algn="ctr"/>
            <a:r>
              <a:rPr lang="fr-FR" sz="2800" dirty="0"/>
              <a:t>Professionnelles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8188746" y="8426103"/>
            <a:ext cx="4672489" cy="954107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Les pages sont numérotées</a:t>
            </a:r>
            <a:r>
              <a:rPr lang="fr-FR" sz="2000" dirty="0"/>
              <a:t>.</a:t>
            </a:r>
          </a:p>
          <a:p>
            <a:endParaRPr lang="fr-FR" sz="2800" dirty="0"/>
          </a:p>
        </p:txBody>
      </p:sp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45FCCF07-C830-8F92-5A05-C0C8905C8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4" name="Image 3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46C17FFB-D68C-85EF-507D-EC69D78E58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99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560" y="2908937"/>
            <a:ext cx="5278565" cy="73070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3998" y="2895031"/>
            <a:ext cx="5194935" cy="73209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ZoneTexte 23"/>
          <p:cNvSpPr txBox="1"/>
          <p:nvPr/>
        </p:nvSpPr>
        <p:spPr>
          <a:xfrm>
            <a:off x="12990035" y="2895031"/>
            <a:ext cx="6609930" cy="52322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Ces deux pages constituent un exemple</a:t>
            </a:r>
          </a:p>
        </p:txBody>
      </p:sp>
      <p:sp>
        <p:nvSpPr>
          <p:cNvPr id="25" name="Bulle ronde 24"/>
          <p:cNvSpPr/>
          <p:nvPr/>
        </p:nvSpPr>
        <p:spPr>
          <a:xfrm>
            <a:off x="12990035" y="5119404"/>
            <a:ext cx="4656086" cy="2886073"/>
          </a:xfrm>
          <a:prstGeom prst="wedgeEllipseCallout">
            <a:avLst>
              <a:gd name="adj1" fmla="val 6356"/>
              <a:gd name="adj2" fmla="val -103780"/>
            </a:avLst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Exemples concrets d’expériences en rapport avec le Tire Professionnel Visé</a:t>
            </a:r>
          </a:p>
          <a:p>
            <a:pPr algn="ctr"/>
            <a:r>
              <a:rPr lang="fr-FR" sz="2800" dirty="0"/>
              <a:t> </a:t>
            </a:r>
          </a:p>
        </p:txBody>
      </p:sp>
      <p:sp>
        <p:nvSpPr>
          <p:cNvPr id="26" name="Bulle ronde 25"/>
          <p:cNvSpPr/>
          <p:nvPr/>
        </p:nvSpPr>
        <p:spPr>
          <a:xfrm>
            <a:off x="12990035" y="8539035"/>
            <a:ext cx="2932452" cy="1935714"/>
          </a:xfrm>
          <a:prstGeom prst="wedgeEllipseCallout">
            <a:avLst>
              <a:gd name="adj1" fmla="val 21180"/>
              <a:gd name="adj2" fmla="val -114396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Le REAC Aide à identifier les exemples</a:t>
            </a:r>
          </a:p>
        </p:txBody>
      </p:sp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79580E3D-4CA1-221F-32A4-43EE14413E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5" name="Image 4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6C3542B9-2958-4D39-2AEC-1B58CF7756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66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705531" y="2954665"/>
            <a:ext cx="10693618" cy="52322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Comment Remplir un exemple de Votre Dossier Professionnel ?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535779" y="3856140"/>
            <a:ext cx="6489261" cy="52322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Complétez d’abord l’activité type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19" y="4618871"/>
            <a:ext cx="9041130" cy="3267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Ellipse 15"/>
          <p:cNvSpPr/>
          <p:nvPr/>
        </p:nvSpPr>
        <p:spPr>
          <a:xfrm>
            <a:off x="4921855" y="3967730"/>
            <a:ext cx="360608" cy="36933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1</a:t>
            </a:r>
          </a:p>
        </p:txBody>
      </p:sp>
      <p:sp>
        <p:nvSpPr>
          <p:cNvPr id="17" name="Ellipse 16"/>
          <p:cNvSpPr/>
          <p:nvPr/>
        </p:nvSpPr>
        <p:spPr>
          <a:xfrm>
            <a:off x="8490757" y="6353197"/>
            <a:ext cx="360608" cy="36933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1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535780" y="8045630"/>
            <a:ext cx="8239855" cy="52322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Complétez ensuite l’intitulé de votre exemple</a:t>
            </a:r>
          </a:p>
        </p:txBody>
      </p:sp>
      <p:sp>
        <p:nvSpPr>
          <p:cNvPr id="19" name="Ellipse 18"/>
          <p:cNvSpPr/>
          <p:nvPr/>
        </p:nvSpPr>
        <p:spPr>
          <a:xfrm>
            <a:off x="5074919" y="8045630"/>
            <a:ext cx="360608" cy="36933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2</a:t>
            </a:r>
          </a:p>
        </p:txBody>
      </p:sp>
      <p:sp>
        <p:nvSpPr>
          <p:cNvPr id="20" name="Ellipse 19"/>
          <p:cNvSpPr/>
          <p:nvPr/>
        </p:nvSpPr>
        <p:spPr>
          <a:xfrm>
            <a:off x="8490757" y="7119571"/>
            <a:ext cx="360608" cy="369332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2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792" y="5024071"/>
            <a:ext cx="10048875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ZoneTexte 22"/>
          <p:cNvSpPr txBox="1"/>
          <p:nvPr/>
        </p:nvSpPr>
        <p:spPr>
          <a:xfrm>
            <a:off x="1677224" y="5216438"/>
            <a:ext cx="6489261" cy="52322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Exemple de remplissage</a:t>
            </a:r>
          </a:p>
        </p:txBody>
      </p:sp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52AEC436-6D1A-BF06-06CD-95FB34E746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4" name="Image 3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C3D2FB90-239B-1F31-4729-EF72AF2C4A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70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7482" y="3220622"/>
            <a:ext cx="4329113" cy="3843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ZoneTexte 13"/>
          <p:cNvSpPr txBox="1"/>
          <p:nvPr/>
        </p:nvSpPr>
        <p:spPr>
          <a:xfrm>
            <a:off x="6840904" y="4846784"/>
            <a:ext cx="10095373" cy="52322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Expliquez comment vous vous organisez, étape par étape</a:t>
            </a:r>
          </a:p>
        </p:txBody>
      </p:sp>
      <p:sp>
        <p:nvSpPr>
          <p:cNvPr id="15" name="Bulle ronde 14"/>
          <p:cNvSpPr/>
          <p:nvPr/>
        </p:nvSpPr>
        <p:spPr>
          <a:xfrm>
            <a:off x="11350487" y="2159849"/>
            <a:ext cx="5020894" cy="2408579"/>
          </a:xfrm>
          <a:prstGeom prst="wedgeEllipseCallout">
            <a:avLst>
              <a:gd name="adj1" fmla="val -57269"/>
              <a:gd name="adj2" fmla="val 57323"/>
            </a:avLst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Utilisez le </a:t>
            </a: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 </a:t>
            </a:r>
            <a:r>
              <a:rPr lang="fr-FR" sz="2800" dirty="0"/>
              <a:t>car vous décrivez </a:t>
            </a: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votre </a:t>
            </a:r>
            <a:r>
              <a:rPr lang="fr-FR" sz="2800" dirty="0"/>
              <a:t>pratique professionnelle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Bulle ronde 15"/>
          <p:cNvSpPr/>
          <p:nvPr/>
        </p:nvSpPr>
        <p:spPr>
          <a:xfrm>
            <a:off x="9163879" y="6653975"/>
            <a:ext cx="5195632" cy="2569538"/>
          </a:xfrm>
          <a:prstGeom prst="wedgeEllipseCallout">
            <a:avLst>
              <a:gd name="adj1" fmla="val -13996"/>
              <a:gd name="adj2" fmla="val -97490"/>
            </a:avLst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Mentionnez les contraintes particulières sur la sécurité, sur l’hygiène</a:t>
            </a:r>
          </a:p>
          <a:p>
            <a:pPr algn="ctr"/>
            <a:r>
              <a:rPr lang="fr-FR" dirty="0"/>
              <a:t> </a:t>
            </a:r>
          </a:p>
        </p:txBody>
      </p:sp>
      <p:sp>
        <p:nvSpPr>
          <p:cNvPr id="19" name="Bulle ronde 18"/>
          <p:cNvSpPr/>
          <p:nvPr/>
        </p:nvSpPr>
        <p:spPr>
          <a:xfrm>
            <a:off x="7486518" y="2184744"/>
            <a:ext cx="2197511" cy="1682770"/>
          </a:xfrm>
          <a:prstGeom prst="wedgeEllipseCallout">
            <a:avLst>
              <a:gd name="adj1" fmla="val 23682"/>
              <a:gd name="adj2" fmla="val 75129"/>
            </a:avLst>
          </a:prstGeom>
          <a:gradFill>
            <a:gsLst>
              <a:gs pos="0">
                <a:schemeClr val="bg2"/>
              </a:gs>
              <a:gs pos="100000">
                <a:schemeClr val="tx1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Ne pas recopier les compétences du REAC</a:t>
            </a:r>
          </a:p>
          <a:p>
            <a:pPr algn="ctr"/>
            <a:r>
              <a:rPr lang="fr-FR" dirty="0"/>
              <a:t> 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6656595" y="3286155"/>
            <a:ext cx="6489261" cy="553998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Exemple de remplissage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411" y="3892408"/>
            <a:ext cx="11968925" cy="57392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E39A4646-6FAF-FC8E-ECFA-FF1AD39D30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5" name="Image 4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3745B3FD-6CB4-7EDC-D8EC-A08EF764E1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73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269" y="3539170"/>
            <a:ext cx="6049899" cy="18379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ZoneTexte 13"/>
          <p:cNvSpPr txBox="1"/>
          <p:nvPr/>
        </p:nvSpPr>
        <p:spPr>
          <a:xfrm>
            <a:off x="8183372" y="3539170"/>
            <a:ext cx="4514850" cy="52322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Les moyens utilisés</a:t>
            </a:r>
          </a:p>
        </p:txBody>
      </p:sp>
      <p:sp>
        <p:nvSpPr>
          <p:cNvPr id="15" name="Bulle ronde 14"/>
          <p:cNvSpPr/>
          <p:nvPr/>
        </p:nvSpPr>
        <p:spPr>
          <a:xfrm>
            <a:off x="14168806" y="2566843"/>
            <a:ext cx="4371697" cy="3517228"/>
          </a:xfrm>
          <a:prstGeom prst="wedgeEllipseCallout">
            <a:avLst>
              <a:gd name="adj1" fmla="val -82145"/>
              <a:gd name="adj2" fmla="val -11759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Citez les différents outils, machine, ordinateur….</a:t>
            </a:r>
          </a:p>
          <a:p>
            <a:pPr algn="ctr"/>
            <a:r>
              <a:rPr lang="fr-FR" sz="2800" dirty="0"/>
              <a:t>Utilisés pour votre travail</a:t>
            </a:r>
          </a:p>
          <a:p>
            <a:pPr algn="ctr"/>
            <a:r>
              <a:rPr lang="fr-FR" sz="2800" dirty="0"/>
              <a:t> </a:t>
            </a:r>
          </a:p>
        </p:txBody>
      </p:sp>
      <p:sp>
        <p:nvSpPr>
          <p:cNvPr id="16" name="Bulle ronde 15"/>
          <p:cNvSpPr/>
          <p:nvPr/>
        </p:nvSpPr>
        <p:spPr>
          <a:xfrm>
            <a:off x="9565033" y="5506071"/>
            <a:ext cx="3455228" cy="2783163"/>
          </a:xfrm>
          <a:prstGeom prst="wedgeEllipseCallout">
            <a:avLst>
              <a:gd name="adj1" fmla="val -38441"/>
              <a:gd name="adj2" fmla="val -9557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Ainsi que les modes d’emploies utilisé</a:t>
            </a:r>
          </a:p>
          <a:p>
            <a:pPr algn="ctr"/>
            <a:r>
              <a:rPr lang="fr-FR" dirty="0"/>
              <a:t>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450" y="4664075"/>
            <a:ext cx="12374880" cy="2773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ZoneTexte 17"/>
          <p:cNvSpPr txBox="1"/>
          <p:nvPr/>
        </p:nvSpPr>
        <p:spPr>
          <a:xfrm>
            <a:off x="9424923" y="4853894"/>
            <a:ext cx="5563285" cy="52322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Exemple des moyens utilisés</a:t>
            </a:r>
          </a:p>
        </p:txBody>
      </p:sp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FDA39355-DC4A-6EE2-D047-FDF0800066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4" name="Image 3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BA0C28DF-4554-FD5D-17FE-9BB2A4DC05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>
            <a:off x="18659113" y="10474749"/>
            <a:ext cx="1412875" cy="834390"/>
          </a:xfrm>
          <a:custGeom>
            <a:avLst/>
            <a:gdLst/>
            <a:ahLst/>
            <a:cxnLst/>
            <a:rect l="l" t="t" r="r" b="b"/>
            <a:pathLst>
              <a:path w="1412875" h="834390" extrusionOk="0">
                <a:moveTo>
                  <a:pt x="1412704" y="833807"/>
                </a:moveTo>
                <a:lnTo>
                  <a:pt x="699647" y="833807"/>
                </a:lnTo>
                <a:lnTo>
                  <a:pt x="0" y="0"/>
                </a:lnTo>
                <a:lnTo>
                  <a:pt x="713056" y="0"/>
                </a:lnTo>
                <a:lnTo>
                  <a:pt x="1412704" y="8338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 txBox="1">
            <a:spLocks noGrp="1"/>
          </p:cNvSpPr>
          <p:nvPr>
            <p:ph type="sldNum" idx="12"/>
          </p:nvPr>
        </p:nvSpPr>
        <p:spPr>
          <a:xfrm>
            <a:off x="19190608" y="10620403"/>
            <a:ext cx="217805" cy="344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45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13" name="ZoneTexte 12"/>
          <p:cNvSpPr txBox="1"/>
          <p:nvPr/>
        </p:nvSpPr>
        <p:spPr>
          <a:xfrm>
            <a:off x="5913213" y="6569116"/>
            <a:ext cx="4514850" cy="954107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Les personnes avec qui vous avez travaillé</a:t>
            </a:r>
          </a:p>
        </p:txBody>
      </p:sp>
      <p:sp>
        <p:nvSpPr>
          <p:cNvPr id="14" name="Bulle ronde 13"/>
          <p:cNvSpPr/>
          <p:nvPr/>
        </p:nvSpPr>
        <p:spPr>
          <a:xfrm>
            <a:off x="12041463" y="3677478"/>
            <a:ext cx="5424541" cy="4924953"/>
          </a:xfrm>
          <a:prstGeom prst="wedgeEllipseCallout">
            <a:avLst>
              <a:gd name="adj1" fmla="val -78983"/>
              <a:gd name="adj2" fmla="val 14637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Identifier les personnes avec qui vous avez travaillé dans l’exemple ainsi que leurs rôles</a:t>
            </a:r>
          </a:p>
          <a:p>
            <a:pPr algn="ctr"/>
            <a:r>
              <a:rPr lang="fr-FR" sz="2800" dirty="0"/>
              <a:t> 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213" y="3852677"/>
            <a:ext cx="5357813" cy="1514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7221" y="5126078"/>
            <a:ext cx="13330238" cy="2886075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9492112" y="6569116"/>
            <a:ext cx="5563285" cy="523220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Par exemple</a:t>
            </a:r>
          </a:p>
        </p:txBody>
      </p:sp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C23FAE41-64E9-E28A-00CB-A17CD5AA59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4" name="Image 3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9D8CF561-41B9-8887-F1D6-AFA1833F02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4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6236" y="4425950"/>
            <a:ext cx="13787438" cy="3686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ZoneTexte 14"/>
          <p:cNvSpPr txBox="1"/>
          <p:nvPr/>
        </p:nvSpPr>
        <p:spPr>
          <a:xfrm>
            <a:off x="6289602" y="8339329"/>
            <a:ext cx="11599312" cy="954107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Définissez l’endroit où vous avez réalisé votre pratique professionnelle</a:t>
            </a:r>
            <a:r>
              <a:rPr lang="fr-FR" sz="2000" dirty="0"/>
              <a:t> </a:t>
            </a:r>
          </a:p>
          <a:p>
            <a:endParaRPr lang="fr-FR" sz="2800" dirty="0"/>
          </a:p>
        </p:txBody>
      </p:sp>
      <p:sp>
        <p:nvSpPr>
          <p:cNvPr id="18" name="Bulle ronde 17"/>
          <p:cNvSpPr/>
          <p:nvPr/>
        </p:nvSpPr>
        <p:spPr>
          <a:xfrm>
            <a:off x="1145740" y="2120431"/>
            <a:ext cx="3990584" cy="3334476"/>
          </a:xfrm>
          <a:prstGeom prst="wedgeEllipseCallout">
            <a:avLst>
              <a:gd name="adj1" fmla="val 71151"/>
              <a:gd name="adj2" fmla="val 72124"/>
            </a:avLst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Endroit précis à l’intérieur de l’entreprise</a:t>
            </a:r>
          </a:p>
        </p:txBody>
      </p:sp>
      <p:sp>
        <p:nvSpPr>
          <p:cNvPr id="19" name="Bulle ronde 18"/>
          <p:cNvSpPr/>
          <p:nvPr/>
        </p:nvSpPr>
        <p:spPr>
          <a:xfrm>
            <a:off x="562644" y="5958960"/>
            <a:ext cx="3990584" cy="3334476"/>
          </a:xfrm>
          <a:prstGeom prst="wedgeEllipseCallout">
            <a:avLst>
              <a:gd name="adj1" fmla="val 96057"/>
              <a:gd name="adj2" fmla="val -14913"/>
            </a:avLst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Votre livret de suivi peu être une aide utile!!!</a:t>
            </a:r>
          </a:p>
        </p:txBody>
      </p:sp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1250F7DD-5985-B103-EC07-01C3E21721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4" name="Image 3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035D168D-1E44-6482-495D-3C20AACAB0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65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2289" y="3041856"/>
            <a:ext cx="7286625" cy="6486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ZoneTexte 13"/>
          <p:cNvSpPr txBox="1"/>
          <p:nvPr/>
        </p:nvSpPr>
        <p:spPr>
          <a:xfrm>
            <a:off x="743567" y="3270373"/>
            <a:ext cx="9593129" cy="1815882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Lister sur cette page : </a:t>
            </a:r>
          </a:p>
          <a:p>
            <a:r>
              <a:rPr lang="fr-FR" sz="2800" dirty="0"/>
              <a:t>L’ensemble des diplômes ayant un rapport avec le titre visé</a:t>
            </a:r>
          </a:p>
          <a:p>
            <a:r>
              <a:rPr lang="fr-FR" sz="2800" dirty="0"/>
              <a:t>Et ajouter la photocopie avant de relier votre Dossier</a:t>
            </a:r>
            <a:endParaRPr lang="fr-FR" sz="2000" dirty="0"/>
          </a:p>
          <a:p>
            <a:endParaRPr lang="fr-FR" sz="2800" dirty="0"/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0F26F02-0EA2-CDD6-F8AB-2FD7B02275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6" name="Image 5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A4B34FDE-2347-B9E9-045B-D530737214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070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1047088" y="2095487"/>
            <a:ext cx="18010505" cy="0"/>
          </a:xfrm>
          <a:custGeom>
            <a:avLst/>
            <a:gdLst/>
            <a:ahLst/>
            <a:cxnLst/>
            <a:rect l="l" t="t" r="r" b="b"/>
            <a:pathLst>
              <a:path w="18010505" h="120000" extrusionOk="0">
                <a:moveTo>
                  <a:pt x="0" y="0"/>
                </a:moveTo>
                <a:lnTo>
                  <a:pt x="18009922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316792" y="1262386"/>
            <a:ext cx="3758127" cy="41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Dossier </a:t>
            </a:r>
            <a:r>
              <a:rPr lang="en-US" sz="2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Professionnel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047084" y="1461124"/>
            <a:ext cx="98656" cy="9864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6062" y="2692400"/>
            <a:ext cx="4371975" cy="5924550"/>
          </a:xfrm>
          <a:prstGeom prst="rect">
            <a:avLst/>
          </a:prstGeom>
        </p:spPr>
      </p:pic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ABB106F8-C8DA-F43B-9C05-3E74C09994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0908" y="592969"/>
            <a:ext cx="4582284" cy="1188000"/>
          </a:xfrm>
          <a:prstGeom prst="rect">
            <a:avLst/>
          </a:prstGeom>
        </p:spPr>
      </p:pic>
      <p:pic>
        <p:nvPicPr>
          <p:cNvPr id="4" name="Image 3" descr="Une image contenant texte, signe&#10;&#10;Description générée automatiquement">
            <a:extLst>
              <a:ext uri="{FF2B5EF4-FFF2-40B4-BE49-F238E27FC236}">
                <a16:creationId xmlns:a16="http://schemas.microsoft.com/office/drawing/2014/main" id="{6889EAAB-A401-D934-BB03-4581E54132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48224" y="9528381"/>
            <a:ext cx="1810822" cy="15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73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455</Words>
  <Application>Microsoft Office PowerPoint</Application>
  <PresentationFormat>Personnalisé</PresentationFormat>
  <Paragraphs>85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Montserrat Alternates Light</vt:lpstr>
      <vt:lpstr>Office Theme</vt:lpstr>
      <vt:lpstr>Le Dossier Professionnel Dossier nécessaire et obligatoire pour la partie 2 de votre examen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Gael JEUSSET</dc:creator>
  <cp:lastModifiedBy>gael jeusset</cp:lastModifiedBy>
  <cp:revision>24</cp:revision>
  <dcterms:created xsi:type="dcterms:W3CDTF">2020-10-16T13:15:27Z</dcterms:created>
  <dcterms:modified xsi:type="dcterms:W3CDTF">2024-01-22T13:27:08Z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2020-10-16T00:00:00Z</vt:filetime>
  </property>
  <property fmtid="{D5CDD505-2E9C-101B-9397-08002B2CF9AE}" pid="3" name="Creator">
    <vt:lpwstr>Adobe InDesign 15.1 (Macintosh)</vt:lpwstr>
  </property>
  <property fmtid="{D5CDD505-2E9C-101B-9397-08002B2CF9AE}" pid="4" name="LastSaved">
    <vt:filetime>2020-10-16T00:00:00Z</vt:filetime>
  </property>
</Properties>
</file>