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3" r:id="rId3"/>
    <p:sldId id="26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33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5951F-A262-FA74-C12D-2CF4AA6E0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EC7809-BC8C-4EFD-088F-13C33011F1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10F379-97DB-5138-FC86-56B8DF61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7C624C-5475-B2A7-7299-F9C3DA34C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6524FD-C34F-B417-A487-68BB7FE77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3956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E32998-2430-0574-005A-1670EFBDF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B2674E-8823-D1EA-44C1-F6E989620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BB731F-56E3-3112-9FC3-1D80368F5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C4A9EF-6C73-3383-CD81-9DD1F4258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0EF965-AC1A-22E2-228E-2F6AA572B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499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FD9C126-9400-E67F-F907-7D083C5745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0DB7382-3CF7-2FF1-D7A0-B6F2FA4B3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B16C7A-F705-F76A-C1AE-D88CCF225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1E2AA2-1201-C76F-2621-9A6C703D5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C33514-A44C-BE5D-2C8D-D60A7ED0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0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5E56BE-EAD0-A388-58E6-933F579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88509E-0C6D-41CA-C22E-CE88585EF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25F944-CCD4-CBC0-A0FB-ED253457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BF4BF9-7E79-4286-E51C-A868DB636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FA7C91-1297-F749-AEB8-CAC0F3157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7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F64972-5F27-41E3-AF12-5E9374642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77D683-CA85-6C76-2ABA-886C7BA9D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D8B4F7-499F-533E-98B1-E95BDD44E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F5263E-1006-DCE4-BDC5-9CC0262BF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A44FD0-4ED5-0BE4-B498-0F8351D02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16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D6DB90-E5C1-846A-07B8-7D34A4AF1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A7FA3C-9784-D317-266B-FA7E4D905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5BA8911-C4A1-CF5F-CAE2-6FA6823D2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59DB33-7B06-D2BE-E04D-F15F711C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6AC5799-B5C9-824A-9BAC-A0FC5E02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C4A32A-C0BE-D8A1-6230-370181FA4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47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6643D2-3498-5A13-DE67-A918B9C9E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F2F081-6A21-8416-ADBF-C6ECB75A9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39F7EC-1C50-F1C8-B5BA-C30FFFFF3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EF96B29-FB9A-368A-F871-8968BB62E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0A07F53-EF85-3508-21DC-7DB543163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F8CE2B0-82D4-844C-2D07-40662ABE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93118D-90AA-B4F3-E6A1-7EDE4C888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A9BDCDC-2DD4-2605-BA7C-CACAAF13D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230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CEAB9F-875F-CFCF-A1ED-0A4BE2447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C15D6D2-537E-0DB7-CDD5-29AB73146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E3BE4E-E3E4-7A7F-641E-8FAEED4E2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514642A-F38B-ED91-7AA2-A59A57F6B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945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D3AB217-02FF-585B-EE4D-826FDA64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8F1C4D5-4B0E-6362-157F-EC50DE6F0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310E343-356E-D2F5-1E38-109FB929D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80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2921C5-3D9E-CE88-7A36-74FEADA0B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6BEEF3-95B6-0666-13C3-75E641DEE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CD6BD8-245F-C225-077B-B48EA99DA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3AB866-874A-3D32-FE7E-397ABADFD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865E2A-F184-6526-CD0B-EDC06A303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9C9E41-A3D9-77E7-E575-21F7325B2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53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019B28-0A8A-F8FE-3CE2-F825793C8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6165B69-6587-7F57-A219-1E99C112D6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8A8F90-8110-C47C-7E8D-D17C7C851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A3E51C-EFE6-3F30-87FF-6502D2B5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2D7B9D-24BD-A467-5096-E98ABF672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1C0F3B-0DD4-C24A-8C37-A6D164ECD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25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1E80729-CC5C-FD1F-7957-BFCC22947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5F61F5-B0FE-2919-4EFB-5290B0AFC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AB7301-18C7-790E-DF89-704289FE83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61B09A-F6FB-4DC3-A2E8-533DA1F74DFB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6017EA-0A9A-E3D9-47F6-37FF69E89B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A5C855-3489-43E2-9362-CA6A74863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8839BF-7ABB-4F85-AFAC-1E41116467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368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1158F-0E68-CC71-9A69-F6E735D9E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véhicule, transport, plein air, Véhicule terrestre&#10;&#10;Le contenu généré par l’IA peut être incorrect.">
            <a:extLst>
              <a:ext uri="{FF2B5EF4-FFF2-40B4-BE49-F238E27FC236}">
                <a16:creationId xmlns:a16="http://schemas.microsoft.com/office/drawing/2014/main" id="{5C3C99C8-DEFA-8D0A-1546-75DB2FA12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14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pic>
        <p:nvPicPr>
          <p:cNvPr id="6" name="Image 5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59602062-51D2-BD50-6538-A7640883BA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2685" y="101036"/>
            <a:ext cx="6686550" cy="1733550"/>
          </a:xfrm>
          <a:prstGeom prst="rect">
            <a:avLst/>
          </a:prstGeom>
        </p:spPr>
      </p:pic>
      <p:pic>
        <p:nvPicPr>
          <p:cNvPr id="9" name="Image 8" descr="Une image contenant triangl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873D1987-400C-8339-B658-1361BC3923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0464" y="4683095"/>
            <a:ext cx="1475613" cy="1276789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6AF9120B-66BB-CE21-914A-1081C046D804}"/>
              </a:ext>
            </a:extLst>
          </p:cNvPr>
          <p:cNvSpPr txBox="1"/>
          <p:nvPr/>
        </p:nvSpPr>
        <p:spPr>
          <a:xfrm>
            <a:off x="734938" y="4794191"/>
            <a:ext cx="82723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CCS GROUPE LOURD</a:t>
            </a:r>
          </a:p>
          <a:p>
            <a:r>
              <a:rPr lang="fr-FR" dirty="0">
                <a:solidFill>
                  <a:schemeClr val="bg1"/>
                </a:solidFill>
              </a:rPr>
              <a:t>Sarian Formations à partir du 22 juin 2026</a:t>
            </a:r>
          </a:p>
          <a:p>
            <a:r>
              <a:rPr lang="fr-FR" dirty="0">
                <a:solidFill>
                  <a:schemeClr val="bg1"/>
                </a:solidFill>
              </a:rPr>
              <a:t>280 heures de formation et 35 heures d’évaluation</a:t>
            </a:r>
          </a:p>
        </p:txBody>
      </p:sp>
    </p:spTree>
    <p:extLst>
      <p:ext uri="{BB962C8B-B14F-4D97-AF65-F5344CB8AC3E}">
        <p14:creationId xmlns:p14="http://schemas.microsoft.com/office/powerpoint/2010/main" val="113996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DF405-EAB0-0151-437D-F5319FCC9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véhicule, transport, plein air, Véhicule terrestre&#10;&#10;Le contenu généré par l’IA peut être incorrect.">
            <a:extLst>
              <a:ext uri="{FF2B5EF4-FFF2-40B4-BE49-F238E27FC236}">
                <a16:creationId xmlns:a16="http://schemas.microsoft.com/office/drawing/2014/main" id="{24C739DE-EB97-4FDA-5B84-D0F9E7D77E0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14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pic>
        <p:nvPicPr>
          <p:cNvPr id="6" name="Image 5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D094C6CB-366C-6BC2-BD92-0A66F41D4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4" y="215420"/>
            <a:ext cx="2360576" cy="612000"/>
          </a:xfrm>
          <a:prstGeom prst="rect">
            <a:avLst/>
          </a:prstGeom>
        </p:spPr>
      </p:pic>
      <p:pic>
        <p:nvPicPr>
          <p:cNvPr id="9" name="Image 8" descr="Une image contenant triangl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243BAA66-8F2F-3CCE-21AD-B4E868E9FD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765" y="5870960"/>
            <a:ext cx="665696" cy="576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5A06413C-E167-A268-3039-F87D4A56E146}"/>
              </a:ext>
            </a:extLst>
          </p:cNvPr>
          <p:cNvSpPr txBox="1"/>
          <p:nvPr/>
        </p:nvSpPr>
        <p:spPr>
          <a:xfrm>
            <a:off x="4316071" y="4768615"/>
            <a:ext cx="3375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CCS GROUPE LOURD</a:t>
            </a:r>
          </a:p>
          <a:p>
            <a:r>
              <a:rPr lang="fr-FR" b="1" dirty="0"/>
              <a:t>Le programme de formation</a:t>
            </a:r>
          </a:p>
        </p:txBody>
      </p:sp>
    </p:spTree>
    <p:extLst>
      <p:ext uri="{BB962C8B-B14F-4D97-AF65-F5344CB8AC3E}">
        <p14:creationId xmlns:p14="http://schemas.microsoft.com/office/powerpoint/2010/main" val="3605218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5A1AC-2212-34D7-76BE-CEB631C6D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A6B110B-AC9B-F822-E19F-15F420603DD7}"/>
              </a:ext>
            </a:extLst>
          </p:cNvPr>
          <p:cNvGraphicFramePr>
            <a:graphicFrameLocks noGrp="1"/>
          </p:cNvGraphicFramePr>
          <p:nvPr/>
        </p:nvGraphicFramePr>
        <p:xfrm>
          <a:off x="590381" y="684642"/>
          <a:ext cx="10990216" cy="4114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933">
                  <a:extLst>
                    <a:ext uri="{9D8B030D-6E8A-4147-A177-3AD203B41FA5}">
                      <a16:colId xmlns:a16="http://schemas.microsoft.com/office/drawing/2014/main" val="50060090"/>
                    </a:ext>
                  </a:extLst>
                </a:gridCol>
                <a:gridCol w="8348525">
                  <a:extLst>
                    <a:ext uri="{9D8B030D-6E8A-4147-A177-3AD203B41FA5}">
                      <a16:colId xmlns:a16="http://schemas.microsoft.com/office/drawing/2014/main" val="2737837671"/>
                    </a:ext>
                  </a:extLst>
                </a:gridCol>
                <a:gridCol w="961758">
                  <a:extLst>
                    <a:ext uri="{9D8B030D-6E8A-4147-A177-3AD203B41FA5}">
                      <a16:colId xmlns:a16="http://schemas.microsoft.com/office/drawing/2014/main" val="2984798403"/>
                    </a:ext>
                  </a:extLst>
                </a:gridCol>
              </a:tblGrid>
              <a:tr h="35590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Objectifs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Durées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699009"/>
                  </a:ext>
                </a:extLst>
              </a:tr>
              <a:tr h="7098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Administratif</a:t>
                      </a:r>
                    </a:p>
                    <a:p>
                      <a:pPr marL="0" algn="l" defTabSz="914400" rtl="0" eaLnBrk="1" latinLnBrk="0" hangingPunct="1"/>
                      <a:endParaRPr lang="fr-F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Vérification du respect des prérequis.</a:t>
                      </a:r>
                    </a:p>
                    <a:p>
                      <a:r>
                        <a:rPr lang="fr-FR" sz="1200" dirty="0"/>
                        <a:t>Présentation du centre, de l’équipe pédagogique et des moyens matériels. </a:t>
                      </a:r>
                    </a:p>
                    <a:p>
                      <a:r>
                        <a:rPr lang="fr-FR" sz="1200" dirty="0"/>
                        <a:t>Présentation de la formation et de l’examen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7h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845507"/>
                  </a:ext>
                </a:extLst>
              </a:tr>
              <a:tr h="4686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Module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dk1"/>
                          </a:solidFill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Conduire et manœuvrer </a:t>
                      </a:r>
                      <a:r>
                        <a:rPr lang="fr-FR" sz="1200" kern="1200" noProof="0" dirty="0">
                          <a:solidFill>
                            <a:schemeClr val="dk1"/>
                          </a:solidFill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un véhicule du groupe lourd dans le respect de la sécurité routière et des règles de circulation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09271"/>
                  </a:ext>
                </a:extLst>
              </a:tr>
              <a:tr h="468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Module 2</a:t>
                      </a:r>
                    </a:p>
                    <a:p>
                      <a:pPr marL="0" algn="l" defTabSz="914400" rtl="0" eaLnBrk="1" latinLnBrk="0" hangingPunct="1"/>
                      <a:endParaRPr lang="fr-F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dk1"/>
                          </a:solidFill>
                          <a:highlight>
                            <a:srgbClr val="FF0000"/>
                          </a:highlight>
                          <a:latin typeface="+mn-lt"/>
                          <a:ea typeface="+mn-ea"/>
                          <a:cs typeface="+mn-cs"/>
                        </a:rPr>
                        <a:t>Animer</a:t>
                      </a:r>
                      <a:r>
                        <a:rPr lang="fr-FR" sz="1200" kern="1200" noProof="0" dirty="0">
                          <a:solidFill>
                            <a:schemeClr val="dk1"/>
                          </a:solidFill>
                          <a:highlight>
                            <a:srgbClr val="FF0000"/>
                          </a:highlight>
                          <a:latin typeface="+mn-lt"/>
                          <a:ea typeface="+mn-ea"/>
                          <a:cs typeface="+mn-cs"/>
                        </a:rPr>
                        <a:t> une séance individuelle ou collective de formation à </a:t>
                      </a:r>
                      <a:r>
                        <a:rPr lang="fr-FR" sz="1200" b="1" kern="1200" noProof="0" dirty="0">
                          <a:solidFill>
                            <a:schemeClr val="dk1"/>
                          </a:solidFill>
                          <a:highlight>
                            <a:srgbClr val="FF0000"/>
                          </a:highlight>
                          <a:latin typeface="+mn-lt"/>
                          <a:ea typeface="+mn-ea"/>
                          <a:cs typeface="+mn-cs"/>
                        </a:rPr>
                        <a:t>la conduite </a:t>
                      </a:r>
                      <a:r>
                        <a:rPr lang="fr-FR" sz="1200" kern="1200" noProof="0" dirty="0">
                          <a:solidFill>
                            <a:schemeClr val="dk1"/>
                          </a:solidFill>
                          <a:highlight>
                            <a:srgbClr val="FF0000"/>
                          </a:highlight>
                          <a:latin typeface="+mn-lt"/>
                          <a:ea typeface="+mn-ea"/>
                          <a:cs typeface="+mn-cs"/>
                        </a:rPr>
                        <a:t>d’un véhicule du groupe lourd </a:t>
                      </a:r>
                      <a:r>
                        <a:rPr lang="fr-FR" sz="1200" b="1" kern="1200" noProof="0" dirty="0">
                          <a:solidFill>
                            <a:schemeClr val="dk1"/>
                          </a:solidFill>
                          <a:highlight>
                            <a:srgbClr val="FF0000"/>
                          </a:highlight>
                          <a:latin typeface="+mn-lt"/>
                          <a:ea typeface="+mn-ea"/>
                          <a:cs typeface="+mn-cs"/>
                        </a:rPr>
                        <a:t>hors circulation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972185"/>
                  </a:ext>
                </a:extLst>
              </a:tr>
              <a:tr h="4749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Module 3</a:t>
                      </a:r>
                    </a:p>
                    <a:p>
                      <a:pPr marL="0" algn="l" defTabSz="914400" rtl="0" eaLnBrk="1" latinLnBrk="0" hangingPunct="1"/>
                      <a:endParaRPr lang="fr-F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Animer</a:t>
                      </a:r>
                      <a:r>
                        <a:rPr lang="fr-FR" sz="1200" kern="1200" noProof="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 une séance individuelle ou collective de formation à la conduite d’un véhicule du groupe lourd </a:t>
                      </a:r>
                      <a:r>
                        <a:rPr lang="fr-FR" sz="1200" b="1" kern="1200" noProof="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en circulation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706481"/>
                  </a:ext>
                </a:extLst>
              </a:tr>
              <a:tr h="4639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Module 4</a:t>
                      </a:r>
                    </a:p>
                    <a:p>
                      <a:pPr marL="0" algn="l" defTabSz="914400" rtl="0" eaLnBrk="1" latinLnBrk="0" hangingPunct="1"/>
                      <a:endParaRPr lang="fr-F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noProof="0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+mn-lt"/>
                          <a:ea typeface="+mn-ea"/>
                          <a:cs typeface="+mn-cs"/>
                        </a:rPr>
                        <a:t>Enseigner</a:t>
                      </a:r>
                      <a:r>
                        <a:rPr lang="fr-FR" sz="1200" kern="1200" noProof="0" dirty="0">
                          <a:solidFill>
                            <a:schemeClr val="dk1"/>
                          </a:solidFill>
                          <a:highlight>
                            <a:srgbClr val="00FFFF"/>
                          </a:highlight>
                          <a:latin typeface="+mn-lt"/>
                          <a:ea typeface="+mn-ea"/>
                          <a:cs typeface="+mn-cs"/>
                        </a:rPr>
                        <a:t> les spécificités liées à la conduite des véhicules du groupe lourd et à leur contexte d’utilisation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6380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Évaluations ECF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Evaluation en cour de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09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Évaluations ECF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Evaluation en cour de formation remédiations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38859"/>
                  </a:ext>
                </a:extLst>
              </a:tr>
              <a:tr h="2669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Stage en entreprise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140h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234144"/>
                  </a:ext>
                </a:extLst>
              </a:tr>
              <a:tr h="3398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Session d’examen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3h15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06359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47493BFE-5CD7-01A2-AFE9-529C834919A9}"/>
              </a:ext>
            </a:extLst>
          </p:cNvPr>
          <p:cNvSpPr txBox="1"/>
          <p:nvPr/>
        </p:nvSpPr>
        <p:spPr>
          <a:xfrm>
            <a:off x="609600" y="315310"/>
            <a:ext cx="10951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Scénario pédagogique de la formation avec les durées estimées (en fonctions des besoins des apprenants)</a:t>
            </a:r>
          </a:p>
        </p:txBody>
      </p:sp>
      <p:pic>
        <p:nvPicPr>
          <p:cNvPr id="6" name="Image 5" descr="Une image contenant triangl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2E95A6B7-ECF4-7640-BB84-E78448178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531" y="5966690"/>
            <a:ext cx="66569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4733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181</Words>
  <Application>Microsoft Office PowerPoint</Application>
  <PresentationFormat>Grand écran</PresentationFormat>
  <Paragraphs>35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gael jeusset</dc:creator>
  <cp:lastModifiedBy>gael jeusset</cp:lastModifiedBy>
  <cp:revision>1</cp:revision>
  <dcterms:created xsi:type="dcterms:W3CDTF">2026-02-25T13:45:10Z</dcterms:created>
  <dcterms:modified xsi:type="dcterms:W3CDTF">2026-02-25T13:48:36Z</dcterms:modified>
</cp:coreProperties>
</file>