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8B6EC9-409C-4591-83BD-EF97FA1D4EC6}" v="4" dt="2023-07-28T08:54:05.1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9" d="100"/>
          <a:sy n="79" d="100"/>
        </p:scale>
        <p:origin x="6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851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639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98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59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47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732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43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27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862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84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531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6BF9E-BF12-4B7E-8ABB-1CCFF574FCB4}" type="datetimeFigureOut">
              <a:rPr lang="fr-FR" smtClean="0"/>
              <a:t>28/07/2023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96FBD-CD12-4FDC-BDB8-B89E346DEC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35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france.gouv.fr/codes/article_lc/LEGIARTI000026054561" TargetMode="External"/><Relationship Id="rId2" Type="http://schemas.openxmlformats.org/officeDocument/2006/relationships/hyperlink" Target="https://www.legifrance.gouv.fr/codes/article_lc/LEGIARTI00002923427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eur-lex.europa.eu/legal-content/FR/TXT/HTML/?uri=CELEX:02006R0561-20150302#tocId14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legifrance.gouv.fr/codes/article_lc/LEGIARTI000033021297" TargetMode="External"/><Relationship Id="rId7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222777"/>
              </p:ext>
            </p:extLst>
          </p:nvPr>
        </p:nvGraphicFramePr>
        <p:xfrm>
          <a:off x="123402" y="0"/>
          <a:ext cx="6120130" cy="18594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0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44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Conduite hebdomadaire maximale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56h par semaine, 90 h sur 2 semaines consécutives.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5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Conduite journalière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9h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Dépassement possible jusqu'à 10h, 2 fois par semaine </a:t>
                      </a:r>
                      <a:r>
                        <a:rPr lang="fr-FR" sz="800" kern="150" dirty="0">
                          <a:effectLst/>
                        </a:rPr>
                        <a:t>(du lundi oh au dimanche 24h)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2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Conduite continue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4h30 de conduite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2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Pause interruption de conduite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45 minutes de pause après 4h30 de conduite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223458"/>
              </p:ext>
            </p:extLst>
          </p:nvPr>
        </p:nvGraphicFramePr>
        <p:xfrm>
          <a:off x="123402" y="1894596"/>
          <a:ext cx="8005392" cy="4947146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4002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2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Repos journalier « normal »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11h consécutives au moins par période de 24h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dans chaque période de 24h écoulée, après un repos, un nouveau temps de repos journalier doit être pris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Repos journalier « normal » fractionné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En 2 périodes, dont la première doit être de 3h au moins et la seconde doit être de 9h au moins.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Pour un total d'au moins 12h.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Repos journalier « normal » en double équipage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9h consécutives dans les 30h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Repos journalier « réduit »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Période entre 9h et 11h (3 fois max entre 2 repos  hebdomadaires)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Repos conducteur accompagnant sur ferry/train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Un conducteur en repos journalier normal , qui accompagne un véhicule transporté, peut interrompre ce repos par d'autres activités, seulement 2 fois au plus et sans dépasser une heure.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16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Repos hebdomadaire normal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Au moins 45h à la fin de 6 périodes d'activités de 24h à compter du temps du temps de repos hebdomadaire précédent.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Ne peut être prit en cabine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042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Repos hebdomadaire réduit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Toute période d'au moins 24h et de moins de 45h.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Le conducteur prend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- 2 temps de repos hebdomadaires normaux, ou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- 1 temps de repos hebdo normal + 1 temps de repos hebdo réduit avec compensation par un temps de repos équivalent pris en une fois avant la fin de la 3° semaine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58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Temps pris en compensation d'un temps de repos réduit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Ce temps doit être pris dans les 3 semaines et être accolé à un autre temps de repos d'au moins 9h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95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  <a:hlinkClick r:id="rId2"/>
                        </a:rPr>
                        <a:t>Lieu du repos journalier et  hebdomadaire réduit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- à bord du véhicule équipé de matériel de couchage et véhicule à l'arrêt.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900" kern="150" dirty="0">
                          <a:effectLst/>
                        </a:rPr>
                        <a:t> </a:t>
                      </a:r>
                      <a:endParaRPr lang="fr-FR" sz="9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25357" marR="25357" marT="25357" marB="25357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807363"/>
              </p:ext>
            </p:extLst>
          </p:nvPr>
        </p:nvGraphicFramePr>
        <p:xfrm>
          <a:off x="8222578" y="2253312"/>
          <a:ext cx="3969422" cy="45721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4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47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11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hlinkClick r:id="rId3"/>
                        </a:rPr>
                        <a:t>Pause Travail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Le temps de travail doit être interrompu au moins 30' s'il est compris entre 6h et 9h (la pause devra être prise après 6h de temps de service maximum)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au moins 45' s'il est supérieur à 9h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ce temps doit être enregistré sur « lit »</a:t>
                      </a:r>
                      <a:endParaRPr lang="fr-F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0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Fractionnement pause travail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>
                          <a:effectLst/>
                        </a:rPr>
                        <a:t>Fractionné en pauses d'au moins 15'</a:t>
                      </a:r>
                      <a:endParaRPr lang="fr-FR" sz="1200" kern="1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9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Semaine civile « calendaire »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Du lundi 00h au dimanche 24h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0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Semaine du conducteur « de travail »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Maxi 6 périodes de 24h entre deux repos hebdomadaire</a:t>
                      </a:r>
                      <a:endParaRPr lang="fr-FR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187624"/>
              </p:ext>
            </p:extLst>
          </p:nvPr>
        </p:nvGraphicFramePr>
        <p:xfrm>
          <a:off x="6334369" y="89954"/>
          <a:ext cx="4931508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5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 dirty="0">
                          <a:hlinkClick r:id="rId4"/>
                        </a:rPr>
                        <a:t>Réglementation</a:t>
                      </a:r>
                      <a:r>
                        <a:rPr lang="fr-FR" sz="1000" baseline="0" dirty="0">
                          <a:hlinkClick r:id="rId4"/>
                        </a:rPr>
                        <a:t> sociale européenne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Temps de conduite maxi</a:t>
                      </a:r>
                    </a:p>
                    <a:p>
                      <a:r>
                        <a:rPr lang="fr-FR" sz="900" dirty="0"/>
                        <a:t>Temps de repos mini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>
                          <a:solidFill>
                            <a:schemeClr val="bg1"/>
                          </a:solidFill>
                        </a:rPr>
                        <a:t>Réglementation</a:t>
                      </a:r>
                    </a:p>
                    <a:p>
                      <a:r>
                        <a:rPr lang="fr-FR" sz="1000" dirty="0">
                          <a:solidFill>
                            <a:schemeClr val="bg1"/>
                          </a:solidFill>
                        </a:rPr>
                        <a:t>Française</a:t>
                      </a:r>
                      <a:r>
                        <a:rPr lang="fr-FR" sz="1000" baseline="0" dirty="0">
                          <a:solidFill>
                            <a:schemeClr val="bg1"/>
                          </a:solidFill>
                        </a:rPr>
                        <a:t> du travail</a:t>
                      </a:r>
                      <a:endParaRPr lang="fr-FR" sz="1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900" dirty="0">
                          <a:solidFill>
                            <a:schemeClr val="bg1"/>
                          </a:solidFill>
                        </a:rPr>
                        <a:t>Temps de travail maxi des salariés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6529754" y="1125415"/>
            <a:ext cx="5052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Réglementations, les essentiels 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7B23939E-04B7-3B9A-55F0-69EE96D5A3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4180" y="1178924"/>
            <a:ext cx="2274418" cy="589664"/>
          </a:xfrm>
          <a:prstGeom prst="rect">
            <a:avLst/>
          </a:prstGeom>
        </p:spPr>
      </p:pic>
      <p:pic>
        <p:nvPicPr>
          <p:cNvPr id="5" name="Image 4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85333A26-C709-E0A3-4890-50CF14633DE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5885" y="89954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97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975740"/>
              </p:ext>
            </p:extLst>
          </p:nvPr>
        </p:nvGraphicFramePr>
        <p:xfrm>
          <a:off x="0" y="1912031"/>
          <a:ext cx="6773335" cy="4141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7046">
                <a:tc>
                  <a:txBody>
                    <a:bodyPr/>
                    <a:lstStyle/>
                    <a:p>
                      <a:r>
                        <a:rPr lang="fr-FR" sz="900" dirty="0"/>
                        <a:t>Temps de conduite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Autres</a:t>
                      </a:r>
                      <a:r>
                        <a:rPr lang="fr-FR" sz="900" baseline="0" dirty="0"/>
                        <a:t> tâches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Temps de disponibilité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Interruption de conduite,</a:t>
                      </a:r>
                      <a:r>
                        <a:rPr lang="fr-FR" sz="900" baseline="0" dirty="0"/>
                        <a:t> pauses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Repos</a:t>
                      </a:r>
                    </a:p>
                    <a:p>
                      <a:pPr algn="ctr"/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2520">
                <a:tc rowSpan="2"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Temps passé au volant et pendant le déplacement du</a:t>
                      </a:r>
                      <a:r>
                        <a:rPr lang="fr-FR" sz="900" baseline="0" dirty="0"/>
                        <a:t> véhicule. Ce temps est retenu pour le calcul des durées de conduite.</a:t>
                      </a:r>
                    </a:p>
                    <a:p>
                      <a:pPr algn="ctr"/>
                      <a:r>
                        <a:rPr lang="fr-FR" sz="900" baseline="0" dirty="0"/>
                        <a:t>(continues et journalières)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Toutes activité, sauf la conduite, les pauses, le repos.</a:t>
                      </a:r>
                    </a:p>
                    <a:p>
                      <a:pPr algn="ctr"/>
                      <a:r>
                        <a:rPr lang="fr-FR" sz="900" dirty="0"/>
                        <a:t>Chargement</a:t>
                      </a:r>
                      <a:r>
                        <a:rPr lang="fr-FR" sz="900" baseline="0" dirty="0"/>
                        <a:t> et déchargement, tâches administratives et/ou réglementaires, entretien.</a:t>
                      </a:r>
                    </a:p>
                    <a:p>
                      <a:pPr algn="ctr"/>
                      <a:r>
                        <a:rPr lang="fr-FR" sz="900" baseline="0" dirty="0"/>
                        <a:t>Conduite d’un véhicule non concerné par la RSE  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Périodes connues à l’avance du conducteur, durant  lesquels : </a:t>
                      </a:r>
                    </a:p>
                    <a:p>
                      <a:pPr algn="ctr"/>
                      <a:r>
                        <a:rPr lang="fr-FR" sz="900" dirty="0"/>
                        <a:t>Il n’est pas tenu de rester à son poste de travail</a:t>
                      </a:r>
                    </a:p>
                    <a:p>
                      <a:pPr algn="ctr"/>
                      <a:r>
                        <a:rPr lang="fr-FR" sz="900" dirty="0"/>
                        <a:t>Il accompagne un véhicule sans couchette transporté</a:t>
                      </a:r>
                      <a:r>
                        <a:rPr lang="fr-FR" sz="900" baseline="0" dirty="0"/>
                        <a:t> en ferry ou par train.</a:t>
                      </a:r>
                    </a:p>
                    <a:p>
                      <a:pPr algn="ctr"/>
                      <a:r>
                        <a:rPr lang="fr-FR" sz="900" baseline="0" dirty="0"/>
                        <a:t>En équipage, temps passé pendant la marche du véhicule à côté du conducteur.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Période</a:t>
                      </a:r>
                      <a:r>
                        <a:rPr lang="fr-FR" sz="900" baseline="0" dirty="0"/>
                        <a:t> d’inactivité d’au moins 45 minutes (fractionnée en deux périodes de 15 puis 30 minutes)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Période ininterrompue pendant laquelle le véhicule est à l’arrêt et le conducteur est libre de son temps.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fr-FR" sz="900" dirty="0"/>
                        <a:t>Ne valent pas interruption de conduite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fr-FR" sz="900" dirty="0"/>
                        <a:t>N’entre pas dans les durées de conduite.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fr-FR" sz="900" dirty="0"/>
                        <a:t>Entre</a:t>
                      </a:r>
                      <a:r>
                        <a:rPr lang="fr-FR" sz="900" baseline="0" dirty="0"/>
                        <a:t> dans l’amplitude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fr-FR" sz="900" baseline="0" dirty="0"/>
                        <a:t>Entre dans le temps de service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fr-FR" sz="900" dirty="0"/>
                        <a:t>Ne sont pas des temps de pauses ni de repos.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fr-FR" sz="900" dirty="0"/>
                        <a:t>N’entre pas  dans la durée de conduite.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fr-FR" sz="900" dirty="0"/>
                        <a:t>Permettent l’interruption de conduite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fr-FR" sz="900" dirty="0"/>
                        <a:t>N’entre pas dans les durées de conduite.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fr-FR" sz="900" dirty="0"/>
                        <a:t>Entre</a:t>
                      </a:r>
                      <a:r>
                        <a:rPr lang="fr-FR" sz="900" baseline="0" dirty="0"/>
                        <a:t> dans l’amplitude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fr-FR" sz="900" baseline="0" dirty="0"/>
                        <a:t>N’entre dans le temps de service</a:t>
                      </a:r>
                      <a:endParaRPr lang="fr-FR" sz="900" dirty="0"/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Si la durée est inférieure à 3 heures</a:t>
                      </a:r>
                      <a:r>
                        <a:rPr lang="fr-FR" sz="900" baseline="0" dirty="0"/>
                        <a:t>, ne fait pas parti du repos journalier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916" y="2150130"/>
            <a:ext cx="423862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413500"/>
              </p:ext>
            </p:extLst>
          </p:nvPr>
        </p:nvGraphicFramePr>
        <p:xfrm>
          <a:off x="-2" y="0"/>
          <a:ext cx="6773336" cy="187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3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3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33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33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0222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Durée temps de service maxi</a:t>
                      </a:r>
                    </a:p>
                    <a:p>
                      <a:r>
                        <a:rPr lang="fr-FR" sz="900" dirty="0"/>
                        <a:t>Sur une semaine isolée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Heures en moyennes par trimestre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hlinkClick r:id="rId3"/>
                        </a:rPr>
                        <a:t>Durée maximale journalière</a:t>
                      </a:r>
                    </a:p>
                    <a:p>
                      <a:pPr algn="ctr"/>
                      <a:r>
                        <a:rPr lang="fr-FR" sz="900" dirty="0">
                          <a:hlinkClick r:id="rId3"/>
                        </a:rPr>
                        <a:t>Du travail</a:t>
                      </a:r>
                      <a:endParaRPr lang="fr-FR" sz="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222">
                <a:tc>
                  <a:txBody>
                    <a:bodyPr/>
                    <a:lstStyle/>
                    <a:p>
                      <a:r>
                        <a:rPr lang="fr-FR" sz="900" dirty="0"/>
                        <a:t>Conducteurs zone longue</a:t>
                      </a:r>
                    </a:p>
                    <a:p>
                      <a:r>
                        <a:rPr lang="fr-FR" sz="900" dirty="0"/>
                        <a:t>Grands routiers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56h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53h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10h/12h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222">
                <a:tc>
                  <a:txBody>
                    <a:bodyPr/>
                    <a:lstStyle/>
                    <a:p>
                      <a:r>
                        <a:rPr lang="fr-FR" sz="900" dirty="0"/>
                        <a:t>Conducteurs zone longue</a:t>
                      </a:r>
                    </a:p>
                    <a:p>
                      <a:r>
                        <a:rPr lang="fr-FR" sz="900" dirty="0"/>
                        <a:t>Courte, autres personnels roulants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52h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50h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10h/12h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222">
                <a:tc>
                  <a:txBody>
                    <a:bodyPr/>
                    <a:lstStyle/>
                    <a:p>
                      <a:r>
                        <a:rPr lang="fr-FR" sz="900" dirty="0"/>
                        <a:t>Conducteurs messagerie et</a:t>
                      </a:r>
                      <a:r>
                        <a:rPr lang="fr-FR" sz="900" baseline="0" dirty="0"/>
                        <a:t> convoyeurs de fonds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48h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44h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10h/12h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739" y="2134788"/>
            <a:ext cx="434975" cy="379412"/>
          </a:xfrm>
          <a:prstGeom prst="rect">
            <a:avLst/>
          </a:prstGeom>
          <a:solidFill>
            <a:srgbClr val="4F81BD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1" name="Imag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444" y="2134788"/>
            <a:ext cx="32702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Description : C:\Users\promotrans\Desktop\Capture2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837" y="2123481"/>
            <a:ext cx="46513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Group 9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6380972"/>
              </p:ext>
            </p:extLst>
          </p:nvPr>
        </p:nvGraphicFramePr>
        <p:xfrm>
          <a:off x="6773862" y="0"/>
          <a:ext cx="5470244" cy="4376632"/>
        </p:xfrm>
        <a:graphic>
          <a:graphicData uri="http://schemas.openxmlformats.org/drawingml/2006/table">
            <a:tbl>
              <a:tblPr/>
              <a:tblGrid>
                <a:gridCol w="2474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9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7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50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Départ</a:t>
                      </a:r>
                    </a:p>
                  </a:txBody>
                  <a:tcPr marT="45683" marB="45683" anchor="ctr" horzOverflow="overflow">
                    <a:lnL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Destination</a:t>
                      </a:r>
                    </a:p>
                  </a:txBody>
                  <a:tcPr marT="45683" marB="4568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Autorisation</a:t>
                      </a:r>
                    </a:p>
                  </a:txBody>
                  <a:tcPr marT="45683" marB="4568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Espace Économique Européen</a:t>
                      </a:r>
                    </a:p>
                  </a:txBody>
                  <a:tcPr marT="45683" marB="45683" horzOverflow="overflow">
                    <a:lnL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Espace Économique Européen</a:t>
                      </a:r>
                    </a:p>
                  </a:txBody>
                  <a:tcPr marT="45683" marB="45683" horzOverflow="overflow">
                    <a:lnL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Licence communautaire</a:t>
                      </a:r>
                    </a:p>
                  </a:txBody>
                  <a:tcPr marT="45683" marB="45683" horzOverflow="overflow">
                    <a:lnL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8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France</a:t>
                      </a:r>
                    </a:p>
                  </a:txBody>
                  <a:tcPr marT="45683" marB="45683" anchor="ctr" horzOverflow="overflow">
                    <a:lnL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Hors Espace économique européen</a:t>
                      </a:r>
                    </a:p>
                  </a:txBody>
                  <a:tcPr marT="45683" marB="45683" anchor="ctr" horzOverflow="overflow">
                    <a:lnL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Autorisation bilatérale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(transport, transit)</a:t>
                      </a:r>
                    </a:p>
                  </a:txBody>
                  <a:tcPr marT="45683" marB="45683" anchor="ctr" horzOverflow="overflow">
                    <a:lnL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74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Hors Espace économique européen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mais FIT/CEMT</a:t>
                      </a:r>
                    </a:p>
                  </a:txBody>
                  <a:tcPr marT="45683" marB="45683" horzOverflow="overflow">
                    <a:lnL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Hors Espace économique européen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mais FIT/CEMT</a:t>
                      </a:r>
                    </a:p>
                  </a:txBody>
                  <a:tcPr marT="45683" marB="45683" horzOverflow="overflow">
                    <a:lnL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Autorisation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75F5A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FIT/CEMT</a:t>
                      </a:r>
                    </a:p>
                  </a:txBody>
                  <a:tcPr marT="45683" marB="45683" anchor="ctr" horzOverflow="overflow">
                    <a:lnL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2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4" name="Picture 14" descr="Description : C:\Users\promotrans\Desktop\Capture2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115" y="2123481"/>
            <a:ext cx="465137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 descr="Une image contenant texte&#10;&#10;Description générée automatiquement">
            <a:extLst>
              <a:ext uri="{FF2B5EF4-FFF2-40B4-BE49-F238E27FC236}">
                <a16:creationId xmlns:a16="http://schemas.microsoft.com/office/drawing/2014/main" id="{590B5F10-4B9E-A5EC-08F2-FCBE4625212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197" y="4975671"/>
            <a:ext cx="2274418" cy="589664"/>
          </a:xfrm>
          <a:prstGeom prst="rect">
            <a:avLst/>
          </a:prstGeom>
        </p:spPr>
      </p:pic>
      <p:pic>
        <p:nvPicPr>
          <p:cNvPr id="5" name="Image 4" descr="Une image contenant texte, signe, clipart&#10;&#10;Description générée automatiquement">
            <a:extLst>
              <a:ext uri="{FF2B5EF4-FFF2-40B4-BE49-F238E27FC236}">
                <a16:creationId xmlns:a16="http://schemas.microsoft.com/office/drawing/2014/main" id="{05EF6537-A469-7B05-0441-F98AE4B7F07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5599" y="6445922"/>
            <a:ext cx="362713" cy="3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2086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7426</TotalTime>
  <Words>787</Words>
  <Application>Microsoft Office PowerPoint</Application>
  <PresentationFormat>Grand écran</PresentationFormat>
  <Paragraphs>114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gael</dc:creator>
  <cp:lastModifiedBy>gael jeusset</cp:lastModifiedBy>
  <cp:revision>19</cp:revision>
  <cp:lastPrinted>2020-09-24T17:59:07Z</cp:lastPrinted>
  <dcterms:created xsi:type="dcterms:W3CDTF">2019-11-08T08:15:07Z</dcterms:created>
  <dcterms:modified xsi:type="dcterms:W3CDTF">2023-07-28T08:54:15Z</dcterms:modified>
</cp:coreProperties>
</file>