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3" r:id="rId3"/>
    <p:sldId id="256" r:id="rId4"/>
    <p:sldId id="257" r:id="rId5"/>
    <p:sldId id="258" r:id="rId6"/>
    <p:sldId id="259" r:id="rId7"/>
    <p:sldId id="260" r:id="rId8"/>
    <p:sldId id="266" r:id="rId9"/>
    <p:sldId id="265" r:id="rId10"/>
    <p:sldId id="264"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21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05418A-25ED-C070-003C-9AC483BC1CE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77BE91B-ED36-D9E0-0C76-7D986F3B0A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305C5FA-4373-B307-7EEB-0A0DC87BF30D}"/>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F7BAD903-92AA-D062-1A06-7E9502AA78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D4E742E-F367-A7D1-6B28-E7E4605A29F5}"/>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853017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2743B6-987C-8D02-02DA-5482B6785FD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91933C1-5ACA-5B39-C657-0F5DC0D6FC8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66A4035-B52B-4B70-7EAA-8DC2A2C4BD55}"/>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F15E5DC8-6F9E-F36C-D3B5-E1FEA80F98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EFFB6-86F9-1188-AE44-7FEDC792F0D6}"/>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1454279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928987A-97D2-7B61-CDB6-A1DB9EEA986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2E68D7-FE08-B797-8005-99A8C45B4B8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1025F1-9549-1045-75D6-5FAC386D3766}"/>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5210E80D-3DB9-9F8B-9892-1CD00207BFB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4CDFE8-8F9F-C500-6F3C-899864206F76}"/>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2877867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0A36D2-9592-5875-4459-300CEE41776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24D64B7-95B8-3790-AC2E-BE0525D4DCA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B810FA0-C0F1-830F-B53E-35713B6E05A4}"/>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07A70EC0-3F03-FEAC-5620-EACF0C8BEB5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779543-F872-8E4C-6BE5-F2279AC7A461}"/>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1293766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5A15E5-0D95-69FE-E4D8-240E7E511BC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9651B9B-BB64-2A10-363C-7916623419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17E3A98-F053-B2EF-F88B-5B9A96B211F9}"/>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AE3233EA-65FA-4BC5-4E3E-6F5B07BCC22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586797-E918-3B4C-EEB7-FB97CC15D399}"/>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42296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47A0DA-5FBB-0C05-49CB-241E5D2396D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EB3FCA0-41ED-52AC-AEBA-672DA6C557B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F24B458-F502-61F9-5B22-859F69DE100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C0FA240-AFFC-41E5-E3AB-121EB80E68F2}"/>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6" name="Espace réservé du pied de page 5">
            <a:extLst>
              <a:ext uri="{FF2B5EF4-FFF2-40B4-BE49-F238E27FC236}">
                <a16:creationId xmlns:a16="http://schemas.microsoft.com/office/drawing/2014/main" id="{F1AFAFCA-4879-6F69-1E9A-5BD500F5651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7546C20-36A1-C75F-DC32-96AE8338D771}"/>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89336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0CCD4C-CD1A-267B-28DF-DC027779197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DC17238-3FCE-E8F7-3505-45CD6CD5A4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DEB9DA-6022-9F1E-3B76-1A083188FEF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29EDBBF-4699-28B6-B65B-B125F1710E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890C211-8E00-CE56-CF0E-150FFA9631E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4C06826-2205-4750-9C51-F44C02D5516E}"/>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8" name="Espace réservé du pied de page 7">
            <a:extLst>
              <a:ext uri="{FF2B5EF4-FFF2-40B4-BE49-F238E27FC236}">
                <a16:creationId xmlns:a16="http://schemas.microsoft.com/office/drawing/2014/main" id="{B62DB93B-8444-ABC0-62DB-6590C7972E8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C4EAE97-4E64-B005-4D8D-8E962C18D6EE}"/>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2117820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E91D0-A3B5-46C6-5B61-136E55D062A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B05F84D-834F-CFAA-AC94-D5DB047E522D}"/>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4" name="Espace réservé du pied de page 3">
            <a:extLst>
              <a:ext uri="{FF2B5EF4-FFF2-40B4-BE49-F238E27FC236}">
                <a16:creationId xmlns:a16="http://schemas.microsoft.com/office/drawing/2014/main" id="{9281AE65-1033-8CED-B013-97B7A4F3360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9F051E3-DCA8-6454-0049-6B8D143A7321}"/>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1505110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E68CF59-4973-070A-FF50-80D7900AA7CB}"/>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3" name="Espace réservé du pied de page 2">
            <a:extLst>
              <a:ext uri="{FF2B5EF4-FFF2-40B4-BE49-F238E27FC236}">
                <a16:creationId xmlns:a16="http://schemas.microsoft.com/office/drawing/2014/main" id="{D56DD9BA-B8B9-8B69-F23F-A24E5BF3EBB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5DB0D4F-5988-F4A8-3F39-4988032E80C1}"/>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312413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23D3F3-4895-19AB-F524-3C195EF7247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03070A5-C313-051E-3157-5B5150289E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A61573C-62DE-F6D5-FC47-52BDAAD8D7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0437278-F9FF-E72E-C18D-64EC6302BA7D}"/>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6" name="Espace réservé du pied de page 5">
            <a:extLst>
              <a:ext uri="{FF2B5EF4-FFF2-40B4-BE49-F238E27FC236}">
                <a16:creationId xmlns:a16="http://schemas.microsoft.com/office/drawing/2014/main" id="{BF828C03-6144-803F-B67D-BFFC77ED970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3A1EBF0-0385-2AA1-63EA-06E547AD5EF3}"/>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2048662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E10B60-72A6-8B2A-0C33-0BFEC49BB4F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4A4B483-FFE8-7B1F-F202-56FD571A1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E794F56-C7D9-3B4D-C4C7-9AA00F962F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F4E3EE7-8B7E-F0B2-383D-6A9C9403C183}"/>
              </a:ext>
            </a:extLst>
          </p:cNvPr>
          <p:cNvSpPr>
            <a:spLocks noGrp="1"/>
          </p:cNvSpPr>
          <p:nvPr>
            <p:ph type="dt" sz="half" idx="10"/>
          </p:nvPr>
        </p:nvSpPr>
        <p:spPr/>
        <p:txBody>
          <a:bodyPr/>
          <a:lstStyle/>
          <a:p>
            <a:fld id="{AA1DF8BF-ECE9-4595-9AA4-64E73FF36C9F}" type="datetimeFigureOut">
              <a:rPr lang="fr-FR" smtClean="0"/>
              <a:t>25/02/2026</a:t>
            </a:fld>
            <a:endParaRPr lang="fr-FR"/>
          </a:p>
        </p:txBody>
      </p:sp>
      <p:sp>
        <p:nvSpPr>
          <p:cNvPr id="6" name="Espace réservé du pied de page 5">
            <a:extLst>
              <a:ext uri="{FF2B5EF4-FFF2-40B4-BE49-F238E27FC236}">
                <a16:creationId xmlns:a16="http://schemas.microsoft.com/office/drawing/2014/main" id="{22EC67D0-E14B-CC68-D726-F08A7C5A57D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9031BB-D221-B029-A3D6-F3347A8033AE}"/>
              </a:ext>
            </a:extLst>
          </p:cNvPr>
          <p:cNvSpPr>
            <a:spLocks noGrp="1"/>
          </p:cNvSpPr>
          <p:nvPr>
            <p:ph type="sldNum" sz="quarter" idx="12"/>
          </p:nvPr>
        </p:nvSpPr>
        <p:spPr/>
        <p:txBody>
          <a:bodyPr/>
          <a:lstStyle/>
          <a:p>
            <a:fld id="{0321DD54-1706-4CED-84DA-106B7C1308F9}" type="slidenum">
              <a:rPr lang="fr-FR" smtClean="0"/>
              <a:t>‹N°›</a:t>
            </a:fld>
            <a:endParaRPr lang="fr-FR"/>
          </a:p>
        </p:txBody>
      </p:sp>
    </p:spTree>
    <p:extLst>
      <p:ext uri="{BB962C8B-B14F-4D97-AF65-F5344CB8AC3E}">
        <p14:creationId xmlns:p14="http://schemas.microsoft.com/office/powerpoint/2010/main" val="1938947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DCECC19-4F21-5A81-FACD-FC8551F316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2EA70C-D47C-B43E-E2FB-4FB9BFAAE2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76672D-AE71-E789-4336-69A1D8B4AC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1DF8BF-ECE9-4595-9AA4-64E73FF36C9F}" type="datetimeFigureOut">
              <a:rPr lang="fr-FR" smtClean="0"/>
              <a:t>25/02/2026</a:t>
            </a:fld>
            <a:endParaRPr lang="fr-FR"/>
          </a:p>
        </p:txBody>
      </p:sp>
      <p:sp>
        <p:nvSpPr>
          <p:cNvPr id="5" name="Espace réservé du pied de page 4">
            <a:extLst>
              <a:ext uri="{FF2B5EF4-FFF2-40B4-BE49-F238E27FC236}">
                <a16:creationId xmlns:a16="http://schemas.microsoft.com/office/drawing/2014/main" id="{2218A34E-C239-4E79-4BC7-6F55EED184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D53FA1C-FD7B-5E98-FE0D-F2DE9C7467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21DD54-1706-4CED-84DA-106B7C1308F9}" type="slidenum">
              <a:rPr lang="fr-FR" smtClean="0"/>
              <a:t>‹N°›</a:t>
            </a:fld>
            <a:endParaRPr lang="fr-FR"/>
          </a:p>
        </p:txBody>
      </p:sp>
    </p:spTree>
    <p:extLst>
      <p:ext uri="{BB962C8B-B14F-4D97-AF65-F5344CB8AC3E}">
        <p14:creationId xmlns:p14="http://schemas.microsoft.com/office/powerpoint/2010/main" val="1996166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1158F-0E68-CC71-9A69-F6E735D9E4E5}"/>
            </a:ext>
          </a:extLst>
        </p:cNvPr>
        <p:cNvGrpSpPr/>
        <p:nvPr/>
      </p:nvGrpSpPr>
      <p:grpSpPr>
        <a:xfrm>
          <a:off x="0" y="0"/>
          <a:ext cx="0" cy="0"/>
          <a:chOff x="0" y="0"/>
          <a:chExt cx="0" cy="0"/>
        </a:xfrm>
      </p:grpSpPr>
      <p:pic>
        <p:nvPicPr>
          <p:cNvPr id="3" name="Image 2" descr="Une image contenant véhicule, transport, plein air, Véhicule terrestre&#10;&#10;Le contenu généré par l’IA peut être incorrect.">
            <a:extLst>
              <a:ext uri="{FF2B5EF4-FFF2-40B4-BE49-F238E27FC236}">
                <a16:creationId xmlns:a16="http://schemas.microsoft.com/office/drawing/2014/main" id="{5C3C99C8-DEFA-8D0A-1546-75DB2FA12CD4}"/>
              </a:ext>
            </a:extLst>
          </p:cNvPr>
          <p:cNvPicPr>
            <a:picLocks noChangeAspect="1"/>
          </p:cNvPicPr>
          <p:nvPr/>
        </p:nvPicPr>
        <p:blipFill>
          <a:blip r:embed="rId2">
            <a:extLst>
              <a:ext uri="{28A0092B-C50C-407E-A947-70E740481C1C}">
                <a14:useLocalDpi xmlns:a14="http://schemas.microsoft.com/office/drawing/2010/main" val="0"/>
              </a:ext>
            </a:extLst>
          </a:blip>
          <a:srcRect b="25014"/>
          <a:stretch>
            <a:fillRect/>
          </a:stretch>
        </p:blipFill>
        <p:spPr>
          <a:xfrm>
            <a:off x="20" y="1282"/>
            <a:ext cx="12191980" cy="6856718"/>
          </a:xfrm>
          <a:prstGeom prst="rect">
            <a:avLst/>
          </a:prstGeom>
        </p:spPr>
      </p:pic>
      <p:pic>
        <p:nvPicPr>
          <p:cNvPr id="6" name="Image 5" descr="Une image contenant texte, Police, capture d’écran, Graphique&#10;&#10;Le contenu généré par l’IA peut être incorrect.">
            <a:extLst>
              <a:ext uri="{FF2B5EF4-FFF2-40B4-BE49-F238E27FC236}">
                <a16:creationId xmlns:a16="http://schemas.microsoft.com/office/drawing/2014/main" id="{59602062-51D2-BD50-6538-A7640883BA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685" y="101036"/>
            <a:ext cx="6686550" cy="1733550"/>
          </a:xfrm>
          <a:prstGeom prst="rect">
            <a:avLst/>
          </a:prstGeom>
        </p:spPr>
      </p:pic>
      <p:pic>
        <p:nvPicPr>
          <p:cNvPr id="9" name="Image 8" descr="Une image contenant triangle, Graphique, conception&#10;&#10;Le contenu généré par l’IA peut être incorrect.">
            <a:extLst>
              <a:ext uri="{FF2B5EF4-FFF2-40B4-BE49-F238E27FC236}">
                <a16:creationId xmlns:a16="http://schemas.microsoft.com/office/drawing/2014/main" id="{873D1987-400C-8339-B658-1361BC3923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30464" y="4683095"/>
            <a:ext cx="1475613" cy="1276789"/>
          </a:xfrm>
          <a:prstGeom prst="rect">
            <a:avLst/>
          </a:prstGeom>
        </p:spPr>
      </p:pic>
      <p:sp>
        <p:nvSpPr>
          <p:cNvPr id="10" name="ZoneTexte 9">
            <a:extLst>
              <a:ext uri="{FF2B5EF4-FFF2-40B4-BE49-F238E27FC236}">
                <a16:creationId xmlns:a16="http://schemas.microsoft.com/office/drawing/2014/main" id="{6AF9120B-66BB-CE21-914A-1081C046D804}"/>
              </a:ext>
            </a:extLst>
          </p:cNvPr>
          <p:cNvSpPr txBox="1"/>
          <p:nvPr/>
        </p:nvSpPr>
        <p:spPr>
          <a:xfrm>
            <a:off x="734938" y="4794191"/>
            <a:ext cx="8272329" cy="923330"/>
          </a:xfrm>
          <a:prstGeom prst="rect">
            <a:avLst/>
          </a:prstGeom>
          <a:noFill/>
        </p:spPr>
        <p:txBody>
          <a:bodyPr wrap="square" rtlCol="0">
            <a:spAutoFit/>
          </a:bodyPr>
          <a:lstStyle/>
          <a:p>
            <a:r>
              <a:rPr lang="fr-FR" dirty="0">
                <a:solidFill>
                  <a:schemeClr val="bg1"/>
                </a:solidFill>
              </a:rPr>
              <a:t>CCS GROUPE LOURD</a:t>
            </a:r>
          </a:p>
          <a:p>
            <a:r>
              <a:rPr lang="fr-FR" dirty="0">
                <a:solidFill>
                  <a:schemeClr val="bg1"/>
                </a:solidFill>
              </a:rPr>
              <a:t>Sarian Formations à partir du 22 juin 2026</a:t>
            </a:r>
          </a:p>
          <a:p>
            <a:r>
              <a:rPr lang="fr-FR" dirty="0">
                <a:solidFill>
                  <a:schemeClr val="bg1"/>
                </a:solidFill>
              </a:rPr>
              <a:t>280 heures de formation et 35 heures d’évaluation</a:t>
            </a:r>
          </a:p>
        </p:txBody>
      </p:sp>
    </p:spTree>
    <p:extLst>
      <p:ext uri="{BB962C8B-B14F-4D97-AF65-F5344CB8AC3E}">
        <p14:creationId xmlns:p14="http://schemas.microsoft.com/office/powerpoint/2010/main" val="1139966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6441A-56DD-718E-3779-082AF80BF442}"/>
            </a:ext>
          </a:extLst>
        </p:cNvPr>
        <p:cNvGrpSpPr/>
        <p:nvPr/>
      </p:nvGrpSpPr>
      <p:grpSpPr>
        <a:xfrm>
          <a:off x="0" y="0"/>
          <a:ext cx="0" cy="0"/>
          <a:chOff x="0" y="0"/>
          <a:chExt cx="0" cy="0"/>
        </a:xfrm>
      </p:grpSpPr>
      <p:pic>
        <p:nvPicPr>
          <p:cNvPr id="3" name="Image 2" descr="Une image contenant véhicule, transport, plein air, Véhicule terrestre&#10;&#10;Le contenu généré par l’IA peut être incorrect.">
            <a:extLst>
              <a:ext uri="{FF2B5EF4-FFF2-40B4-BE49-F238E27FC236}">
                <a16:creationId xmlns:a16="http://schemas.microsoft.com/office/drawing/2014/main" id="{E41DF1BB-3DAA-8F31-52BA-EA2615E56BF7}"/>
              </a:ext>
            </a:extLst>
          </p:cNvPr>
          <p:cNvPicPr>
            <a:picLocks noChangeAspect="1"/>
          </p:cNvPicPr>
          <p:nvPr/>
        </p:nvPicPr>
        <p:blipFill>
          <a:blip r:embed="rId2">
            <a:alphaModFix amt="18000"/>
            <a:extLst>
              <a:ext uri="{28A0092B-C50C-407E-A947-70E740481C1C}">
                <a14:useLocalDpi xmlns:a14="http://schemas.microsoft.com/office/drawing/2010/main" val="0"/>
              </a:ext>
            </a:extLst>
          </a:blip>
          <a:srcRect b="25014"/>
          <a:stretch>
            <a:fillRect/>
          </a:stretch>
        </p:blipFill>
        <p:spPr>
          <a:xfrm>
            <a:off x="20" y="1282"/>
            <a:ext cx="12191980" cy="6856718"/>
          </a:xfrm>
          <a:prstGeom prst="rect">
            <a:avLst/>
          </a:prstGeom>
        </p:spPr>
      </p:pic>
      <p:pic>
        <p:nvPicPr>
          <p:cNvPr id="6" name="Image 5" descr="Une image contenant texte, Police, capture d’écran, Graphique&#10;&#10;Le contenu généré par l’IA peut être incorrect.">
            <a:extLst>
              <a:ext uri="{FF2B5EF4-FFF2-40B4-BE49-F238E27FC236}">
                <a16:creationId xmlns:a16="http://schemas.microsoft.com/office/drawing/2014/main" id="{89C646CC-3C11-9C72-3554-DAF7EEA7F9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824" y="215420"/>
            <a:ext cx="2360576" cy="612000"/>
          </a:xfrm>
          <a:prstGeom prst="rect">
            <a:avLst/>
          </a:prstGeom>
        </p:spPr>
      </p:pic>
      <p:pic>
        <p:nvPicPr>
          <p:cNvPr id="9" name="Image 8" descr="Une image contenant triangle, Graphique, conception&#10;&#10;Le contenu généré par l’IA peut être incorrect.">
            <a:extLst>
              <a:ext uri="{FF2B5EF4-FFF2-40B4-BE49-F238E27FC236}">
                <a16:creationId xmlns:a16="http://schemas.microsoft.com/office/drawing/2014/main" id="{0A6948CA-9769-F23D-7E6B-ABB992B0F1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
        <p:nvSpPr>
          <p:cNvPr id="10" name="ZoneTexte 9">
            <a:extLst>
              <a:ext uri="{FF2B5EF4-FFF2-40B4-BE49-F238E27FC236}">
                <a16:creationId xmlns:a16="http://schemas.microsoft.com/office/drawing/2014/main" id="{9B11782E-6B8F-A0E9-66AB-B42617469CC7}"/>
              </a:ext>
            </a:extLst>
          </p:cNvPr>
          <p:cNvSpPr txBox="1"/>
          <p:nvPr/>
        </p:nvSpPr>
        <p:spPr>
          <a:xfrm>
            <a:off x="3965694" y="1119561"/>
            <a:ext cx="3375588" cy="923330"/>
          </a:xfrm>
          <a:prstGeom prst="rect">
            <a:avLst/>
          </a:prstGeom>
          <a:noFill/>
        </p:spPr>
        <p:txBody>
          <a:bodyPr wrap="square" rtlCol="0">
            <a:spAutoFit/>
          </a:bodyPr>
          <a:lstStyle/>
          <a:p>
            <a:r>
              <a:rPr lang="fr-FR" b="1" dirty="0"/>
              <a:t>CCS GROUPE LOURD</a:t>
            </a:r>
          </a:p>
          <a:p>
            <a:r>
              <a:rPr lang="fr-FR" b="1" dirty="0"/>
              <a:t>Le REAC</a:t>
            </a:r>
          </a:p>
          <a:p>
            <a:r>
              <a:rPr lang="fr-FR" b="1" dirty="0"/>
              <a:t>Le Glossaire du REAC</a:t>
            </a:r>
          </a:p>
        </p:txBody>
      </p:sp>
      <p:sp>
        <p:nvSpPr>
          <p:cNvPr id="2" name="ZoneTexte 1">
            <a:extLst>
              <a:ext uri="{FF2B5EF4-FFF2-40B4-BE49-F238E27FC236}">
                <a16:creationId xmlns:a16="http://schemas.microsoft.com/office/drawing/2014/main" id="{041C1F18-24D5-EA48-2701-3B2C0BBEC888}"/>
              </a:ext>
            </a:extLst>
          </p:cNvPr>
          <p:cNvSpPr txBox="1"/>
          <p:nvPr/>
        </p:nvSpPr>
        <p:spPr>
          <a:xfrm>
            <a:off x="0" y="2242074"/>
            <a:ext cx="12192000" cy="3416320"/>
          </a:xfrm>
          <a:prstGeom prst="rect">
            <a:avLst/>
          </a:prstGeom>
          <a:noFill/>
        </p:spPr>
        <p:txBody>
          <a:bodyPr wrap="square">
            <a:spAutoFit/>
          </a:bodyPr>
          <a:lstStyle/>
          <a:p>
            <a:r>
              <a:rPr lang="fr-FR" sz="1200" b="1" dirty="0"/>
              <a:t>Activité type </a:t>
            </a:r>
          </a:p>
          <a:p>
            <a:r>
              <a:rPr lang="fr-FR" sz="1200" dirty="0"/>
              <a:t>Une activité type est un bloc de compétences qui résulte de l’agrégation de tâches (ce qu’il y a à faire dans l’emploi) dont les missions et finalités sont suffisamment proches pour être regroupées. Elle renvoie au certificat de compétences professionnelles (CCP).</a:t>
            </a:r>
          </a:p>
          <a:p>
            <a:r>
              <a:rPr lang="fr-FR" sz="1200" b="1" dirty="0"/>
              <a:t>Compétence professionnelle </a:t>
            </a:r>
          </a:p>
          <a:p>
            <a:r>
              <a:rPr lang="fr-FR" sz="1200" dirty="0"/>
              <a:t>La compétence professionnelle se traduit par une capacité à combiner un ensemble de savoirs, savoir-faire, comportements, conduites, procédures, type de raisonnement, en vue de réaliser une tâche ou une activité. Elle a toujours une finalité professionnelle. Le résultat de sa mise en œuvre est évaluable</a:t>
            </a:r>
          </a:p>
          <a:p>
            <a:r>
              <a:rPr lang="fr-FR" sz="1200" b="1" dirty="0"/>
              <a:t>Critère de performance </a:t>
            </a:r>
          </a:p>
          <a:p>
            <a:r>
              <a:rPr lang="fr-FR" sz="1200" dirty="0"/>
              <a:t>Un critère de performance sert à porter un jugement d’appréciation sur un objet en termes de résultat(s) attendu(s) : il revêt des aspects qualitatifs et/ou quantitatifs</a:t>
            </a:r>
          </a:p>
          <a:p>
            <a:r>
              <a:rPr lang="fr-FR" sz="1200" b="1" dirty="0"/>
              <a:t>Savoir </a:t>
            </a:r>
            <a:r>
              <a:rPr lang="fr-FR" sz="1200" dirty="0"/>
              <a:t> </a:t>
            </a:r>
          </a:p>
          <a:p>
            <a:r>
              <a:rPr lang="fr-FR" sz="1200" dirty="0"/>
              <a:t>Un savoir est une connaissance mobilisée dans la mise en œuvre de la compétence professionnelle ainsi qu’un processus cognitif impliqué dans la mise en œuvre de ce savoir.</a:t>
            </a:r>
          </a:p>
          <a:p>
            <a:r>
              <a:rPr lang="fr-FR" sz="1200" b="1" dirty="0"/>
              <a:t>Savoir-faire organisationnel </a:t>
            </a:r>
          </a:p>
          <a:p>
            <a:r>
              <a:rPr lang="fr-FR" sz="1200" dirty="0"/>
              <a:t>C’est un savoir et un savoir-faire de l’organisation et du contexte impliqués dans la mise en œuvre de l’activité professionnelle pour une ou plusieurs personnes. Savoir-faire relationnel C’est un savoir comportemental et relationnel qui identifie toutes les interactions socioprofessionnelles réalisées dans la mise en œuvre de la compétence professionnelle pour une personne. Il s’agit d’identifier si la relation s’exerce : à côté de (sous la forme d’échange d’informations) ou en face de (sous la forme de négociation) ou avec (sous la forme de travail en équipe ou en partenariat, etc.).</a:t>
            </a:r>
          </a:p>
          <a:p>
            <a:r>
              <a:rPr lang="fr-FR" sz="1200" b="1" dirty="0"/>
              <a:t>Savoir-faire technique </a:t>
            </a:r>
          </a:p>
          <a:p>
            <a:r>
              <a:rPr lang="fr-FR" sz="1200" dirty="0"/>
              <a:t>Le savoir-faire technique est le savoir procéder, savoir opérer à mobiliser en utilisant une technique dans la mise en œuvre de la compétence professionnelle ainsi que les processus cognitifs impliqués dans la mise en œuvre de ce savoir-faire.</a:t>
            </a:r>
          </a:p>
        </p:txBody>
      </p:sp>
    </p:spTree>
    <p:extLst>
      <p:ext uri="{BB962C8B-B14F-4D97-AF65-F5344CB8AC3E}">
        <p14:creationId xmlns:p14="http://schemas.microsoft.com/office/powerpoint/2010/main" val="3063922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1BBEA-A158-055F-0FE0-02711F5EC1DE}"/>
            </a:ext>
          </a:extLst>
        </p:cNvPr>
        <p:cNvGrpSpPr/>
        <p:nvPr/>
      </p:nvGrpSpPr>
      <p:grpSpPr>
        <a:xfrm>
          <a:off x="0" y="0"/>
          <a:ext cx="0" cy="0"/>
          <a:chOff x="0" y="0"/>
          <a:chExt cx="0" cy="0"/>
        </a:xfrm>
      </p:grpSpPr>
      <p:pic>
        <p:nvPicPr>
          <p:cNvPr id="3" name="Image 2" descr="Une image contenant véhicule, transport, plein air, Véhicule terrestre&#10;&#10;Le contenu généré par l’IA peut être incorrect.">
            <a:extLst>
              <a:ext uri="{FF2B5EF4-FFF2-40B4-BE49-F238E27FC236}">
                <a16:creationId xmlns:a16="http://schemas.microsoft.com/office/drawing/2014/main" id="{E24FC6D4-E93A-0560-F98E-7D1779405C4F}"/>
              </a:ext>
            </a:extLst>
          </p:cNvPr>
          <p:cNvPicPr>
            <a:picLocks noChangeAspect="1"/>
          </p:cNvPicPr>
          <p:nvPr/>
        </p:nvPicPr>
        <p:blipFill>
          <a:blip r:embed="rId2">
            <a:alphaModFix amt="44000"/>
            <a:extLst>
              <a:ext uri="{28A0092B-C50C-407E-A947-70E740481C1C}">
                <a14:useLocalDpi xmlns:a14="http://schemas.microsoft.com/office/drawing/2010/main" val="0"/>
              </a:ext>
            </a:extLst>
          </a:blip>
          <a:srcRect b="25014"/>
          <a:stretch>
            <a:fillRect/>
          </a:stretch>
        </p:blipFill>
        <p:spPr>
          <a:xfrm>
            <a:off x="20" y="1282"/>
            <a:ext cx="12191980" cy="6856718"/>
          </a:xfrm>
          <a:prstGeom prst="rect">
            <a:avLst/>
          </a:prstGeom>
        </p:spPr>
      </p:pic>
      <p:pic>
        <p:nvPicPr>
          <p:cNvPr id="6" name="Image 5" descr="Une image contenant texte, Police, capture d’écran, Graphique&#10;&#10;Le contenu généré par l’IA peut être incorrect.">
            <a:extLst>
              <a:ext uri="{FF2B5EF4-FFF2-40B4-BE49-F238E27FC236}">
                <a16:creationId xmlns:a16="http://schemas.microsoft.com/office/drawing/2014/main" id="{A0F1DFFF-AB53-142F-6C64-69A6E86CCC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824" y="215420"/>
            <a:ext cx="2360576" cy="612000"/>
          </a:xfrm>
          <a:prstGeom prst="rect">
            <a:avLst/>
          </a:prstGeom>
        </p:spPr>
      </p:pic>
      <p:pic>
        <p:nvPicPr>
          <p:cNvPr id="9" name="Image 8" descr="Une image contenant triangle, Graphique, conception&#10;&#10;Le contenu généré par l’IA peut être incorrect.">
            <a:extLst>
              <a:ext uri="{FF2B5EF4-FFF2-40B4-BE49-F238E27FC236}">
                <a16:creationId xmlns:a16="http://schemas.microsoft.com/office/drawing/2014/main" id="{E54E6CC2-0C00-033A-FB75-A74E49FFAF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
        <p:nvSpPr>
          <p:cNvPr id="10" name="ZoneTexte 9">
            <a:extLst>
              <a:ext uri="{FF2B5EF4-FFF2-40B4-BE49-F238E27FC236}">
                <a16:creationId xmlns:a16="http://schemas.microsoft.com/office/drawing/2014/main" id="{67622941-30E4-B398-19EF-9553EA5ABE5D}"/>
              </a:ext>
            </a:extLst>
          </p:cNvPr>
          <p:cNvSpPr txBox="1"/>
          <p:nvPr/>
        </p:nvSpPr>
        <p:spPr>
          <a:xfrm>
            <a:off x="4316071" y="4768615"/>
            <a:ext cx="3375588" cy="923330"/>
          </a:xfrm>
          <a:prstGeom prst="rect">
            <a:avLst/>
          </a:prstGeom>
          <a:noFill/>
        </p:spPr>
        <p:txBody>
          <a:bodyPr wrap="square" rtlCol="0">
            <a:spAutoFit/>
          </a:bodyPr>
          <a:lstStyle/>
          <a:p>
            <a:r>
              <a:rPr lang="fr-FR" b="1" dirty="0"/>
              <a:t>CCS GROUPE LOURD</a:t>
            </a:r>
          </a:p>
          <a:p>
            <a:r>
              <a:rPr lang="fr-FR" b="1" dirty="0"/>
              <a:t>Le REAC</a:t>
            </a:r>
          </a:p>
          <a:p>
            <a:r>
              <a:rPr lang="fr-FR" b="1" dirty="0"/>
              <a:t>Uniquement CCS</a:t>
            </a:r>
          </a:p>
        </p:txBody>
      </p:sp>
    </p:spTree>
    <p:extLst>
      <p:ext uri="{BB962C8B-B14F-4D97-AF65-F5344CB8AC3E}">
        <p14:creationId xmlns:p14="http://schemas.microsoft.com/office/powerpoint/2010/main" val="250914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49DCD1F-8389-5811-DB31-5CB590437003}"/>
              </a:ext>
            </a:extLst>
          </p:cNvPr>
          <p:cNvSpPr txBox="1"/>
          <p:nvPr/>
        </p:nvSpPr>
        <p:spPr>
          <a:xfrm>
            <a:off x="0" y="0"/>
            <a:ext cx="12192000" cy="6586418"/>
          </a:xfrm>
          <a:prstGeom prst="rect">
            <a:avLst/>
          </a:prstGeom>
          <a:noFill/>
        </p:spPr>
        <p:txBody>
          <a:bodyPr wrap="square">
            <a:spAutoFit/>
          </a:bodyPr>
          <a:lstStyle/>
          <a:p>
            <a:r>
              <a:rPr lang="fr-FR" sz="1400" b="1" dirty="0">
                <a:highlight>
                  <a:srgbClr val="00FF00"/>
                </a:highlight>
              </a:rPr>
              <a:t>FICHE COMPÉTENCE PROFESSIONNELLE DU CCS N° 1 </a:t>
            </a:r>
          </a:p>
          <a:p>
            <a:r>
              <a:rPr lang="fr-FR" sz="1200" b="1" i="1" dirty="0"/>
              <a:t>Conduire et manœuvrer un véhicule du groupe lourd dans le respect de la sécurité routière et des règles de circulation </a:t>
            </a:r>
          </a:p>
          <a:p>
            <a:endParaRPr lang="fr-FR" sz="1000" dirty="0"/>
          </a:p>
          <a:p>
            <a:r>
              <a:rPr lang="fr-FR" sz="1000" b="1" dirty="0"/>
              <a:t>Description de la compétence – processus de mise en œuvre </a:t>
            </a:r>
          </a:p>
          <a:p>
            <a:r>
              <a:rPr lang="fr-FR" sz="1200" dirty="0"/>
              <a:t>En tenant compte des règles de sécurité et de circulation routières, de l’environnement, conduire et manœuvrer un véhicule de la catégorie D ou CE de manière optimisée et rationnelle, afin d’enseigner la conduite à des apprenants. Prendre en compte les spécificités liées à la conduite de ces catégories de véhicule dans un environnement donné. </a:t>
            </a:r>
          </a:p>
          <a:p>
            <a:endParaRPr lang="fr-FR" sz="1000" dirty="0"/>
          </a:p>
          <a:p>
            <a:r>
              <a:rPr lang="fr-FR" sz="1000" b="1" dirty="0"/>
              <a:t>Contexte(s) professionnel(s) de mise en œuvre </a:t>
            </a:r>
            <a:r>
              <a:rPr lang="fr-FR" sz="1000" dirty="0"/>
              <a:t>Cette compétence s’exerce dans tous les contextes de circulation. </a:t>
            </a:r>
          </a:p>
          <a:p>
            <a:endParaRPr lang="fr-FR" sz="1000" dirty="0"/>
          </a:p>
          <a:p>
            <a:r>
              <a:rPr lang="fr-FR" sz="1000" b="1" dirty="0"/>
              <a:t>Critères de performance </a:t>
            </a:r>
          </a:p>
          <a:p>
            <a:r>
              <a:rPr lang="fr-FR" sz="1200" dirty="0"/>
              <a:t>Les règles de sécurité et de circulation routières spécifiques aux véhicules du groupe lourd sont respectées </a:t>
            </a:r>
          </a:p>
          <a:p>
            <a:r>
              <a:rPr lang="fr-FR" sz="1200" dirty="0"/>
              <a:t>La conduite des véhicules du groupe lourd est maîtrisée dans tous les contextes de circulation </a:t>
            </a:r>
          </a:p>
          <a:p>
            <a:r>
              <a:rPr lang="fr-FR" sz="1200" dirty="0"/>
              <a:t>Les contrôles sont réalisés avec pertinence </a:t>
            </a:r>
          </a:p>
          <a:p>
            <a:r>
              <a:rPr lang="fr-FR" sz="1200" dirty="0"/>
              <a:t>Les équipements et accessoires du véhicule sont utilisés à bon escient </a:t>
            </a:r>
          </a:p>
          <a:p>
            <a:r>
              <a:rPr lang="fr-FR" sz="1200" dirty="0"/>
              <a:t>Les manœuvres sont effectuées en sécurité </a:t>
            </a:r>
          </a:p>
          <a:p>
            <a:r>
              <a:rPr lang="fr-FR" sz="1200" b="1" dirty="0"/>
              <a:t>Savoir-faire techniques, savoir-faire organisationnels, savoir-faire relationnels, savoirs </a:t>
            </a:r>
          </a:p>
          <a:p>
            <a:r>
              <a:rPr lang="fr-FR" sz="1200" dirty="0"/>
              <a:t>Conduire en sécurité les véhicules du groupe lourd </a:t>
            </a:r>
          </a:p>
          <a:p>
            <a:r>
              <a:rPr lang="fr-FR" sz="1200" dirty="0"/>
              <a:t>Adopter des trajectoires appropriées </a:t>
            </a:r>
          </a:p>
          <a:p>
            <a:r>
              <a:rPr lang="fr-FR" sz="1200" dirty="0"/>
              <a:t>Manœuvrer un véhicule lourd </a:t>
            </a:r>
          </a:p>
          <a:p>
            <a:r>
              <a:rPr lang="fr-FR" sz="1200" dirty="0"/>
              <a:t>Effectuer les contrôles avec pertinence </a:t>
            </a:r>
          </a:p>
          <a:p>
            <a:r>
              <a:rPr lang="fr-FR" sz="1200" dirty="0"/>
              <a:t>Prendre en compte le gabarit des véhicules </a:t>
            </a:r>
          </a:p>
          <a:p>
            <a:r>
              <a:rPr lang="fr-FR" sz="1200" dirty="0"/>
              <a:t>Prendre en compte l’environnement </a:t>
            </a:r>
          </a:p>
          <a:p>
            <a:r>
              <a:rPr lang="fr-FR" sz="1200" dirty="0"/>
              <a:t>Appliquer les principes généraux du développement durable </a:t>
            </a:r>
          </a:p>
          <a:p>
            <a:r>
              <a:rPr lang="fr-FR" sz="1200" dirty="0"/>
              <a:t>Analyser les situations de conduite </a:t>
            </a:r>
          </a:p>
          <a:p>
            <a:r>
              <a:rPr lang="fr-FR" sz="1200" dirty="0"/>
              <a:t>Communiquer ses intentions aux autres usagers </a:t>
            </a:r>
          </a:p>
          <a:p>
            <a:r>
              <a:rPr lang="fr-FR" sz="1200" dirty="0"/>
              <a:t>Prendre en compte les intentions des autres usagers de la route </a:t>
            </a:r>
          </a:p>
          <a:p>
            <a:r>
              <a:rPr lang="fr-FR" sz="1200" dirty="0"/>
              <a:t>Connaissance du Référentiel pour l’éducation à une mobilité citoyenne </a:t>
            </a:r>
          </a:p>
          <a:p>
            <a:r>
              <a:rPr lang="fr-FR" sz="1200" dirty="0"/>
              <a:t>Connaissance de la réglementation relative à la sécurité routière et au permis de conduire </a:t>
            </a:r>
          </a:p>
          <a:p>
            <a:r>
              <a:rPr lang="fr-FR" sz="1200" dirty="0"/>
              <a:t>Connaissance des règles du code de la route et de sécurité routière spécifiques aux véhicules lourds </a:t>
            </a:r>
          </a:p>
          <a:p>
            <a:r>
              <a:rPr lang="fr-FR" sz="1200" dirty="0"/>
              <a:t>Connaissance des véhicules lourds, de leurs spécificités et équipements </a:t>
            </a:r>
          </a:p>
          <a:p>
            <a:r>
              <a:rPr lang="fr-FR" sz="1200" dirty="0"/>
              <a:t>Connaissance des caractéristiques techniques et du fonctionnement des différents types de véhicules du groupe lourd </a:t>
            </a:r>
          </a:p>
          <a:p>
            <a:r>
              <a:rPr lang="fr-FR" sz="1200" dirty="0"/>
              <a:t>Connaissance des forces physiques s’appliquant aux véhicules du groupe lourd </a:t>
            </a:r>
          </a:p>
          <a:p>
            <a:r>
              <a:rPr lang="fr-FR" sz="1200" dirty="0"/>
              <a:t>Connaissance des différents types de marchandises </a:t>
            </a:r>
          </a:p>
          <a:p>
            <a:r>
              <a:rPr lang="fr-FR" sz="1200" dirty="0"/>
              <a:t>Connaissance des principes de prévention des risques liés aux activités physiques </a:t>
            </a:r>
          </a:p>
          <a:p>
            <a:r>
              <a:rPr lang="fr-FR" sz="1200" dirty="0"/>
              <a:t>Connaissance des réglementations relatives à l’arrimage et au calage de la marchandise </a:t>
            </a:r>
          </a:p>
          <a:p>
            <a:r>
              <a:rPr lang="fr-FR" sz="1200" dirty="0"/>
              <a:t>Connaissance des principes généraux du développement durable appliqués aux véhicules lourds</a:t>
            </a:r>
          </a:p>
        </p:txBody>
      </p:sp>
      <p:pic>
        <p:nvPicPr>
          <p:cNvPr id="6" name="Image 5" descr="Une image contenant triangle, Graphique, conception&#10;&#10;Le contenu généré par l’IA peut être incorrect.">
            <a:extLst>
              <a:ext uri="{FF2B5EF4-FFF2-40B4-BE49-F238E27FC236}">
                <a16:creationId xmlns:a16="http://schemas.microsoft.com/office/drawing/2014/main" id="{CA4990E8-F1BB-D415-E0B9-997671B70D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Tree>
    <p:extLst>
      <p:ext uri="{BB962C8B-B14F-4D97-AF65-F5344CB8AC3E}">
        <p14:creationId xmlns:p14="http://schemas.microsoft.com/office/powerpoint/2010/main" val="1276031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AAD5-8EE1-54DF-6CCE-347A070E607D}"/>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CB37B96D-CE34-6841-2496-317CF9A85C20}"/>
              </a:ext>
            </a:extLst>
          </p:cNvPr>
          <p:cNvSpPr txBox="1"/>
          <p:nvPr/>
        </p:nvSpPr>
        <p:spPr>
          <a:xfrm>
            <a:off x="115614" y="1608082"/>
            <a:ext cx="12192000" cy="4185761"/>
          </a:xfrm>
          <a:prstGeom prst="rect">
            <a:avLst/>
          </a:prstGeom>
          <a:noFill/>
        </p:spPr>
        <p:txBody>
          <a:bodyPr wrap="square">
            <a:spAutoFit/>
          </a:bodyPr>
          <a:lstStyle/>
          <a:p>
            <a:r>
              <a:rPr lang="fr-FR" sz="1400" b="1" dirty="0">
                <a:highlight>
                  <a:srgbClr val="FF0000"/>
                </a:highlight>
              </a:rPr>
              <a:t>FICHE COMPÉTENCE PROFESSIONNELLE DU CCS N° 2 </a:t>
            </a:r>
          </a:p>
          <a:p>
            <a:r>
              <a:rPr lang="fr-FR" sz="1200" b="1" i="1" dirty="0"/>
              <a:t>Animer une séance individuelle ou collective de formation à la conduite d’un véhicule du groupe lourd hors circulation</a:t>
            </a:r>
          </a:p>
          <a:p>
            <a:r>
              <a:rPr lang="fr-FR" sz="1000" dirty="0"/>
              <a:t> </a:t>
            </a:r>
          </a:p>
          <a:p>
            <a:r>
              <a:rPr lang="fr-FR" sz="1000" b="1" dirty="0"/>
              <a:t>Description de la compétence – processus de mise en œuvre </a:t>
            </a:r>
          </a:p>
          <a:p>
            <a:r>
              <a:rPr lang="fr-FR" sz="1200" dirty="0"/>
              <a:t>En tenant compte des acquis de l’apprenant, de son style d’apprentissage et de l’objectif à atteindre dans le temps prévu, préparer l’apprenant à adopter un comportement adapté en termes de sécurité routière aux situations de conduite d’un véhicule du groupe lourd. Choisir les exercices adaptés, utiliser à bon escient les supports pédagogiques et l’aire de manœuvre afin d’optimiser les conditions d’apprentissage en garantissant la sécurité de l’apprenant. </a:t>
            </a:r>
          </a:p>
          <a:p>
            <a:r>
              <a:rPr lang="fr-FR" sz="1200" dirty="0"/>
              <a:t>Effectuer si nécessaire des démonstrations. </a:t>
            </a:r>
          </a:p>
          <a:p>
            <a:r>
              <a:rPr lang="fr-FR" sz="1200" dirty="0"/>
              <a:t>Commenter la situation d’apprentissage en termes de sécurité routière et des dangers inhérents à la conduite de cette catégorie de véhicule dans un environnement routier donné en intégrant tous les niveaux de la matrice GDE. </a:t>
            </a:r>
          </a:p>
          <a:p>
            <a:endParaRPr lang="fr-FR" sz="1000" b="1" dirty="0"/>
          </a:p>
          <a:p>
            <a:r>
              <a:rPr lang="fr-FR" sz="1000" b="1" dirty="0"/>
              <a:t>Contexte(s) professionnel(s) de mise en œuvre</a:t>
            </a:r>
          </a:p>
          <a:p>
            <a:r>
              <a:rPr lang="fr-FR" sz="1200" dirty="0"/>
              <a:t>Cette compétence s’exerce sur une aire fermée à la circulation, dans le véhicule d’apprentissage ou à proximité de celui ci, en présence d’un ou plusieurs apprenants. </a:t>
            </a:r>
          </a:p>
          <a:p>
            <a:endParaRPr lang="fr-FR" sz="1000" b="1" dirty="0"/>
          </a:p>
          <a:p>
            <a:r>
              <a:rPr lang="fr-FR" sz="1000" b="1" dirty="0"/>
              <a:t>Critères de performance </a:t>
            </a:r>
          </a:p>
          <a:p>
            <a:r>
              <a:rPr lang="fr-FR" sz="1200" dirty="0"/>
              <a:t>La sécurité des personnes présentes est assurée </a:t>
            </a:r>
          </a:p>
          <a:p>
            <a:r>
              <a:rPr lang="fr-FR" sz="1200" dirty="0"/>
              <a:t>La durée de la séance est respectée </a:t>
            </a:r>
          </a:p>
          <a:p>
            <a:r>
              <a:rPr lang="fr-FR" sz="1200" dirty="0"/>
              <a:t>Les équipements du conducteur sont adaptés et utilisés à bon escient </a:t>
            </a:r>
          </a:p>
          <a:p>
            <a:r>
              <a:rPr lang="fr-FR" sz="1200" dirty="0"/>
              <a:t>Les vérifications liées au véhicule sont réalisées avec pertinence </a:t>
            </a:r>
          </a:p>
          <a:p>
            <a:r>
              <a:rPr lang="fr-FR" sz="1200" dirty="0"/>
              <a:t>Le choix des objectifs et des exercices est pertinent </a:t>
            </a:r>
          </a:p>
          <a:p>
            <a:r>
              <a:rPr lang="fr-FR" sz="1200" dirty="0"/>
              <a:t>Les objectifs présentés à l’apprenant sont mis en lien avec l’activité de conduite d’un véhicule du groupe lourd </a:t>
            </a:r>
          </a:p>
          <a:p>
            <a:r>
              <a:rPr lang="fr-FR" sz="1200" dirty="0"/>
              <a:t>La démonstration est adaptée à l’apprenant, au contexte et à l’objectif </a:t>
            </a:r>
          </a:p>
          <a:p>
            <a:r>
              <a:rPr lang="fr-FR" sz="1200" dirty="0"/>
              <a:t>Le commentaire accompagnant la démonstration est adapté au contexte et à l’apprenant </a:t>
            </a:r>
          </a:p>
        </p:txBody>
      </p:sp>
      <p:pic>
        <p:nvPicPr>
          <p:cNvPr id="2" name="Image 1" descr="Une image contenant triangle, Graphique, conception&#10;&#10;Le contenu généré par l’IA peut être incorrect.">
            <a:extLst>
              <a:ext uri="{FF2B5EF4-FFF2-40B4-BE49-F238E27FC236}">
                <a16:creationId xmlns:a16="http://schemas.microsoft.com/office/drawing/2014/main" id="{6A72A1FF-88EF-159C-48AB-82E302FDCB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Tree>
    <p:extLst>
      <p:ext uri="{BB962C8B-B14F-4D97-AF65-F5344CB8AC3E}">
        <p14:creationId xmlns:p14="http://schemas.microsoft.com/office/powerpoint/2010/main" val="2780699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F62E1-1E37-EA41-821B-D06D0353ABE2}"/>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EBA9D121-8354-419F-6C36-F7E35B0BAEEF}"/>
              </a:ext>
            </a:extLst>
          </p:cNvPr>
          <p:cNvSpPr txBox="1"/>
          <p:nvPr/>
        </p:nvSpPr>
        <p:spPr>
          <a:xfrm>
            <a:off x="870221" y="94593"/>
            <a:ext cx="10686881" cy="7094250"/>
          </a:xfrm>
          <a:prstGeom prst="rect">
            <a:avLst/>
          </a:prstGeom>
          <a:noFill/>
        </p:spPr>
        <p:txBody>
          <a:bodyPr wrap="square">
            <a:spAutoFit/>
          </a:bodyPr>
          <a:lstStyle/>
          <a:p>
            <a:r>
              <a:rPr lang="fr-FR" sz="1100" b="1" dirty="0"/>
              <a:t>Savoir-faire techniques, savoir-faire organisationnels, savoir-faire relationnels, savoirs </a:t>
            </a:r>
          </a:p>
          <a:p>
            <a:r>
              <a:rPr lang="fr-FR" sz="1200" dirty="0"/>
              <a:t>Mettre en œuvre le programme issu du Référentiel pour l’éducation à une mobilité citoyenne </a:t>
            </a:r>
          </a:p>
          <a:p>
            <a:r>
              <a:rPr lang="fr-FR" sz="1200" dirty="0"/>
              <a:t>Veiller à la sécurité des personnes et des biens en transport de voyageurs et de marchandises </a:t>
            </a:r>
          </a:p>
          <a:p>
            <a:r>
              <a:rPr lang="fr-FR" sz="1200" dirty="0"/>
              <a:t>Veiller au respect des consignes de sécurité, véhicule à l’arrêt et en mouvement </a:t>
            </a:r>
          </a:p>
          <a:p>
            <a:r>
              <a:rPr lang="fr-FR" sz="1200" dirty="0"/>
              <a:t>Aménager une piste de maniabilité </a:t>
            </a:r>
          </a:p>
          <a:p>
            <a:r>
              <a:rPr lang="fr-FR" sz="1200" dirty="0"/>
              <a:t>Effectuer et faire effectuer les contrôles avec pertinence </a:t>
            </a:r>
          </a:p>
          <a:p>
            <a:r>
              <a:rPr lang="fr-FR" sz="1200" dirty="0"/>
              <a:t>Conduire en sécurité un véhicule du groupe lourd à des fins de démonstration </a:t>
            </a:r>
          </a:p>
          <a:p>
            <a:r>
              <a:rPr lang="fr-FR" sz="1200" dirty="0"/>
              <a:t>Manœuvrer en sécurité un véhicule du groupe lourd à des fins de démonstration </a:t>
            </a:r>
          </a:p>
          <a:p>
            <a:r>
              <a:rPr lang="fr-FR" sz="1200" dirty="0"/>
              <a:t>Prendre en compte l’environnement </a:t>
            </a:r>
          </a:p>
          <a:p>
            <a:r>
              <a:rPr lang="fr-FR" sz="1200" dirty="0"/>
              <a:t>Faire appliquer les principes d’ergonomie spécifiques au poste de conduite </a:t>
            </a:r>
          </a:p>
          <a:p>
            <a:r>
              <a:rPr lang="fr-FR" sz="1200" b="1" u="sng" dirty="0"/>
              <a:t>Faire procéder à l’attelage et au dételage d’une remorque ou d’une semi-remorque </a:t>
            </a:r>
          </a:p>
          <a:p>
            <a:r>
              <a:rPr lang="fr-FR" sz="1200" dirty="0"/>
              <a:t>Anticiper les comportements des apprenants </a:t>
            </a:r>
          </a:p>
          <a:p>
            <a:r>
              <a:rPr lang="fr-FR" sz="1200" dirty="0"/>
              <a:t>Adopter un comportement adapté en cas d’accident</a:t>
            </a:r>
          </a:p>
          <a:p>
            <a:r>
              <a:rPr lang="fr-FR" sz="1200" dirty="0"/>
              <a:t>Faire appliquer les principes de l’éco conduite </a:t>
            </a:r>
          </a:p>
          <a:p>
            <a:r>
              <a:rPr lang="fr-FR" sz="1200" dirty="0"/>
              <a:t>Hiérarchiser les interventions selon le contexte et les erreurs de l’apprenant </a:t>
            </a:r>
          </a:p>
          <a:p>
            <a:r>
              <a:rPr lang="fr-FR" sz="1200" dirty="0"/>
              <a:t>Prendre en compte le parcours de chaque apprenant et les enjeux de la formation en lien avec son projet professionnel </a:t>
            </a:r>
          </a:p>
          <a:p>
            <a:r>
              <a:rPr lang="fr-FR" sz="1200" dirty="0"/>
              <a:t>Communiquer de manière efficiente à distance sur une aire fermée à la circulation</a:t>
            </a:r>
          </a:p>
          <a:p>
            <a:r>
              <a:rPr lang="fr-FR" sz="1200" dirty="0"/>
              <a:t>Connaissance du code de la route, de la réglementation et de la sécurité routière </a:t>
            </a:r>
          </a:p>
          <a:p>
            <a:r>
              <a:rPr lang="fr-FR" sz="1200" dirty="0"/>
              <a:t>Connaissance du Référentiel pour l’éducation à une mobilité citoyenne </a:t>
            </a:r>
          </a:p>
          <a:p>
            <a:r>
              <a:rPr lang="fr-FR" sz="1200" dirty="0"/>
              <a:t>Connaissance des conditions d’obtention du permis de conduire de catégorie C1, C1E, C, CE, D1, D1E, D et DE </a:t>
            </a:r>
          </a:p>
          <a:p>
            <a:r>
              <a:rPr lang="fr-FR" sz="1200" dirty="0"/>
              <a:t>Connaissance des normes et réglementations relatives à la conduite de poids lourds </a:t>
            </a:r>
          </a:p>
          <a:p>
            <a:r>
              <a:rPr lang="fr-FR" sz="1200" dirty="0"/>
              <a:t>Connaissance des spécificités de l’enseignement de la conduite d’un véhicule du groupe lourd </a:t>
            </a:r>
          </a:p>
          <a:p>
            <a:r>
              <a:rPr lang="fr-FR" sz="1200" dirty="0"/>
              <a:t>Connaissance des publics concernés par le permis de conduire du groupe lourd, de leurs attentes sociales et professionnelles, et de leurs motivations </a:t>
            </a:r>
          </a:p>
          <a:p>
            <a:r>
              <a:rPr lang="fr-FR" sz="1200" dirty="0"/>
              <a:t>Connaissance des données relatives à l’accidentologie des conducteurs de véhicules du groupe lourd </a:t>
            </a:r>
          </a:p>
          <a:p>
            <a:r>
              <a:rPr lang="fr-FR" sz="1200" dirty="0"/>
              <a:t>Connaissance des caractéristiques techniques et du fonctionnement des différents types de véhicules du groupe lourd </a:t>
            </a:r>
          </a:p>
          <a:p>
            <a:r>
              <a:rPr lang="fr-FR" sz="1200" dirty="0"/>
              <a:t>Connaissance des éléments spécifiques en matière de sécurité passive et active d’un véhicule du groupe lourd </a:t>
            </a:r>
          </a:p>
          <a:p>
            <a:r>
              <a:rPr lang="fr-FR" sz="1200" dirty="0"/>
              <a:t>Connaissance technologique du véhicule d’enseignement et de ses équipements </a:t>
            </a:r>
          </a:p>
          <a:p>
            <a:r>
              <a:rPr lang="fr-FR" sz="1200" dirty="0"/>
              <a:t>Connaissance des vérifications relatives à l’utilisation des véhicules du groupe lourd </a:t>
            </a:r>
          </a:p>
          <a:p>
            <a:r>
              <a:rPr lang="fr-FR" sz="1200" dirty="0"/>
              <a:t>Connaissance des forces physiques s’appliquant aux véhicules du groupe lourd </a:t>
            </a:r>
          </a:p>
          <a:p>
            <a:r>
              <a:rPr lang="fr-FR" sz="1200" dirty="0"/>
              <a:t>Connaissance de l’ergonomie du poste de conduite </a:t>
            </a:r>
          </a:p>
          <a:p>
            <a:r>
              <a:rPr lang="fr-FR" sz="1200" dirty="0"/>
              <a:t>Connaissance des précautions à prendre lors du retrait et du remplacement des roues </a:t>
            </a:r>
          </a:p>
          <a:p>
            <a:r>
              <a:rPr lang="fr-FR" sz="1200" dirty="0"/>
              <a:t>Connaissance des infrastructures routières empruntées par les véhicules du groupe lourd </a:t>
            </a:r>
          </a:p>
          <a:p>
            <a:r>
              <a:rPr lang="fr-FR" sz="1200" dirty="0"/>
              <a:t>Connaissance des gênes occasionnées par les véhicules du groupe lourd </a:t>
            </a:r>
          </a:p>
          <a:p>
            <a:r>
              <a:rPr lang="fr-FR" sz="1200" dirty="0"/>
              <a:t>Connaissance des risques d’insécurité et des nuisances induits par la conduite des véhicules du groupe lourd</a:t>
            </a:r>
          </a:p>
          <a:p>
            <a:r>
              <a:rPr lang="fr-FR" sz="1200" dirty="0"/>
              <a:t>Connaissance des principes de prévention des risques liés aux activités professionnelles </a:t>
            </a:r>
          </a:p>
          <a:p>
            <a:r>
              <a:rPr lang="fr-FR" sz="1200" dirty="0"/>
              <a:t>Connaissance du comportement à adopter en cas d’accident </a:t>
            </a:r>
          </a:p>
          <a:p>
            <a:r>
              <a:rPr lang="fr-FR" sz="1200" dirty="0"/>
              <a:t>Connaissance des principes généraux du développement durable appliqués aux véhicules du groupe lourd</a:t>
            </a:r>
          </a:p>
        </p:txBody>
      </p:sp>
      <p:pic>
        <p:nvPicPr>
          <p:cNvPr id="2" name="Image 1" descr="Une image contenant triangle, Graphique, conception&#10;&#10;Le contenu généré par l’IA peut être incorrect.">
            <a:extLst>
              <a:ext uri="{FF2B5EF4-FFF2-40B4-BE49-F238E27FC236}">
                <a16:creationId xmlns:a16="http://schemas.microsoft.com/office/drawing/2014/main" id="{A48522E9-B06A-3E9D-CCA1-27617F5F8F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
        <p:nvSpPr>
          <p:cNvPr id="4" name="ZoneTexte 3">
            <a:extLst>
              <a:ext uri="{FF2B5EF4-FFF2-40B4-BE49-F238E27FC236}">
                <a16:creationId xmlns:a16="http://schemas.microsoft.com/office/drawing/2014/main" id="{F1CE946F-AF23-1F46-3ACE-82E00BC6E54C}"/>
              </a:ext>
            </a:extLst>
          </p:cNvPr>
          <p:cNvSpPr txBox="1"/>
          <p:nvPr/>
        </p:nvSpPr>
        <p:spPr>
          <a:xfrm rot="16200000">
            <a:off x="-2829420" y="2195927"/>
            <a:ext cx="6096000" cy="276999"/>
          </a:xfrm>
          <a:prstGeom prst="rect">
            <a:avLst/>
          </a:prstGeom>
          <a:noFill/>
        </p:spPr>
        <p:txBody>
          <a:bodyPr wrap="square">
            <a:spAutoFit/>
          </a:bodyPr>
          <a:lstStyle/>
          <a:p>
            <a:r>
              <a:rPr lang="fr-FR" sz="1200" b="1" dirty="0">
                <a:highlight>
                  <a:srgbClr val="FF0000"/>
                </a:highlight>
              </a:rPr>
              <a:t>FICHE COMPÉTENCE PROFESSIONNELLE DU CCS N° 2 </a:t>
            </a:r>
          </a:p>
        </p:txBody>
      </p:sp>
    </p:spTree>
    <p:extLst>
      <p:ext uri="{BB962C8B-B14F-4D97-AF65-F5344CB8AC3E}">
        <p14:creationId xmlns:p14="http://schemas.microsoft.com/office/powerpoint/2010/main" val="555944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EE6E1-6946-1264-B66B-CB1047C81E06}"/>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4589EE11-362C-C135-18AC-8886F0DE312E}"/>
              </a:ext>
            </a:extLst>
          </p:cNvPr>
          <p:cNvSpPr txBox="1"/>
          <p:nvPr/>
        </p:nvSpPr>
        <p:spPr>
          <a:xfrm>
            <a:off x="73573" y="1705451"/>
            <a:ext cx="12192000" cy="3447098"/>
          </a:xfrm>
          <a:prstGeom prst="rect">
            <a:avLst/>
          </a:prstGeom>
          <a:noFill/>
        </p:spPr>
        <p:txBody>
          <a:bodyPr wrap="square">
            <a:spAutoFit/>
          </a:bodyPr>
          <a:lstStyle/>
          <a:p>
            <a:r>
              <a:rPr lang="fr-FR" sz="1400" b="1" dirty="0">
                <a:highlight>
                  <a:srgbClr val="FFFF00"/>
                </a:highlight>
              </a:rPr>
              <a:t>FICHE COMPÉTENCE PROFESSIONNELLE DU CCS N° 3 </a:t>
            </a:r>
          </a:p>
          <a:p>
            <a:r>
              <a:rPr lang="fr-FR" sz="1200" b="1" i="1" dirty="0"/>
              <a:t>Animer une séance individuelle ou collective de formation à la conduite d’un véhicule du groupe lourd en circulation </a:t>
            </a:r>
          </a:p>
          <a:p>
            <a:endParaRPr lang="fr-FR" sz="1000" b="1" dirty="0"/>
          </a:p>
          <a:p>
            <a:r>
              <a:rPr lang="fr-FR" sz="1000" b="1" dirty="0"/>
              <a:t>Description de la compétence – processus de mise en œuvre </a:t>
            </a:r>
          </a:p>
          <a:p>
            <a:r>
              <a:rPr lang="fr-FR" sz="1200" dirty="0"/>
              <a:t>En tenant compte des acquis de l’apprenant, de son style d’apprentissage et de l’objectif à atteindre dans le temps prévu, par des méthodes et techniques pédagogiques appropriées, accompagner et faciliter l’apprentissage des situations de conduite des véhicules du groupe lourd, en intégrant tous les niveaux de la matrice GDE. </a:t>
            </a:r>
          </a:p>
          <a:p>
            <a:r>
              <a:rPr lang="fr-FR" sz="1200" dirty="0"/>
              <a:t>Utiliser à bon escient les supports pédagogiques et l’infrastructure routière afin d’optimiser les conditions d’apprentissage. </a:t>
            </a:r>
          </a:p>
          <a:p>
            <a:endParaRPr lang="fr-FR" sz="1000" b="1" dirty="0"/>
          </a:p>
          <a:p>
            <a:r>
              <a:rPr lang="fr-FR" sz="1000" b="1" dirty="0"/>
              <a:t>Contexte(s) professionnel(s) de mise en œuvre </a:t>
            </a:r>
          </a:p>
          <a:p>
            <a:r>
              <a:rPr lang="fr-FR" sz="1200" dirty="0"/>
              <a:t>Cette compétence s’exerce dans le véhicule d’apprentissage en circulation, en présence d’autres apprenants. </a:t>
            </a:r>
          </a:p>
          <a:p>
            <a:endParaRPr lang="fr-FR" sz="1000" b="1" dirty="0"/>
          </a:p>
          <a:p>
            <a:r>
              <a:rPr lang="fr-FR" sz="1000" b="1" dirty="0"/>
              <a:t>Critères de performance </a:t>
            </a:r>
          </a:p>
          <a:p>
            <a:r>
              <a:rPr lang="fr-FR" sz="1200" dirty="0"/>
              <a:t>La sécurité des apprenants et des autres usagers est assurée </a:t>
            </a:r>
          </a:p>
          <a:p>
            <a:r>
              <a:rPr lang="fr-FR" sz="1200" dirty="0"/>
              <a:t>Les règles du code de la route et de sécurité routière sont appliquées </a:t>
            </a:r>
          </a:p>
          <a:p>
            <a:r>
              <a:rPr lang="fr-FR" sz="1200" dirty="0"/>
              <a:t>La durée de la séance est respectée </a:t>
            </a:r>
          </a:p>
          <a:p>
            <a:r>
              <a:rPr lang="fr-FR" sz="1200" dirty="0"/>
              <a:t>Les objectifs de séance sont respectés et modifiés si nécessaire </a:t>
            </a:r>
          </a:p>
          <a:p>
            <a:r>
              <a:rPr lang="fr-FR" sz="1200" dirty="0"/>
              <a:t>Les méthodes et techniques pédagogiques sont efficientes </a:t>
            </a:r>
          </a:p>
          <a:p>
            <a:r>
              <a:rPr lang="fr-FR" sz="1200" dirty="0"/>
              <a:t>Les interventions verbales et techniques sont anticipées </a:t>
            </a:r>
          </a:p>
          <a:p>
            <a:r>
              <a:rPr lang="fr-FR" sz="1200" dirty="0"/>
              <a:t>Les interventions verbales et techniques sont pertinentes </a:t>
            </a:r>
          </a:p>
        </p:txBody>
      </p:sp>
      <p:pic>
        <p:nvPicPr>
          <p:cNvPr id="2" name="Image 1" descr="Une image contenant triangle, Graphique, conception&#10;&#10;Le contenu généré par l’IA peut être incorrect.">
            <a:extLst>
              <a:ext uri="{FF2B5EF4-FFF2-40B4-BE49-F238E27FC236}">
                <a16:creationId xmlns:a16="http://schemas.microsoft.com/office/drawing/2014/main" id="{4165EABC-AB6A-B7C4-ACEE-AD8DB2D2FB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Tree>
    <p:extLst>
      <p:ext uri="{BB962C8B-B14F-4D97-AF65-F5344CB8AC3E}">
        <p14:creationId xmlns:p14="http://schemas.microsoft.com/office/powerpoint/2010/main" val="182473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6E4B4-2078-8DC8-6830-E1E060D6257A}"/>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D8B59CEB-D63D-847D-260C-41C25381811F}"/>
              </a:ext>
            </a:extLst>
          </p:cNvPr>
          <p:cNvSpPr txBox="1"/>
          <p:nvPr/>
        </p:nvSpPr>
        <p:spPr>
          <a:xfrm>
            <a:off x="1198179" y="21021"/>
            <a:ext cx="11351172" cy="7109639"/>
          </a:xfrm>
          <a:prstGeom prst="rect">
            <a:avLst/>
          </a:prstGeom>
          <a:noFill/>
        </p:spPr>
        <p:txBody>
          <a:bodyPr wrap="square">
            <a:spAutoFit/>
          </a:bodyPr>
          <a:lstStyle/>
          <a:p>
            <a:r>
              <a:rPr lang="fr-FR" sz="1200" b="1" dirty="0"/>
              <a:t>Savoir-faire techniques, savoir-faire organisationnels, savoir-faire relationnels, savoirs </a:t>
            </a:r>
          </a:p>
          <a:p>
            <a:r>
              <a:rPr lang="fr-FR" sz="1200" dirty="0"/>
              <a:t>Mettre en œuvre le programme issu du Référentiel pour l’éducation à une mobilité citoyenne </a:t>
            </a:r>
          </a:p>
          <a:p>
            <a:r>
              <a:rPr lang="fr-FR" sz="1200" dirty="0"/>
              <a:t>Veiller à la sécurité des personnes et des biens en transport de voyageurs et de marchandises </a:t>
            </a:r>
          </a:p>
          <a:p>
            <a:r>
              <a:rPr lang="fr-FR" sz="1200" dirty="0"/>
              <a:t>Veiller au respect des consignes de sécurité, véhicule à l’arrêt et en mouvement </a:t>
            </a:r>
          </a:p>
          <a:p>
            <a:r>
              <a:rPr lang="fr-FR" sz="1200" dirty="0"/>
              <a:t>Effectuer et faire effectuer les contrôles avec pertinence </a:t>
            </a:r>
          </a:p>
          <a:p>
            <a:r>
              <a:rPr lang="fr-FR" sz="1200" dirty="0"/>
              <a:t>Prendre en compte l’environnement </a:t>
            </a:r>
          </a:p>
          <a:p>
            <a:r>
              <a:rPr lang="fr-FR" sz="1200" dirty="0"/>
              <a:t>Faire appliquer les principes d’ergonomie spécifiques au poste de conduite </a:t>
            </a:r>
          </a:p>
          <a:p>
            <a:r>
              <a:rPr lang="fr-FR" sz="1200" dirty="0"/>
              <a:t>Anticiper les comportements des apprenants </a:t>
            </a:r>
          </a:p>
          <a:p>
            <a:r>
              <a:rPr lang="fr-FR" sz="1200" dirty="0"/>
              <a:t>Adopter un comportement adapté en cas d’accident </a:t>
            </a:r>
          </a:p>
          <a:p>
            <a:r>
              <a:rPr lang="fr-FR" sz="1200" dirty="0"/>
              <a:t>Faire appliquer les principes de l’éco conduite </a:t>
            </a:r>
          </a:p>
          <a:p>
            <a:r>
              <a:rPr lang="fr-FR" sz="1200" dirty="0"/>
              <a:t>Elaborer l’itinéraire en fonction du niveau de l’apprenant </a:t>
            </a:r>
          </a:p>
          <a:p>
            <a:r>
              <a:rPr lang="fr-FR" sz="1200" dirty="0"/>
              <a:t>Prendre en compte le parcours de chaque apprenant et les enjeux de la formation en lien avec son projet professionnel </a:t>
            </a:r>
          </a:p>
          <a:p>
            <a:r>
              <a:rPr lang="fr-FR" sz="1200" dirty="0"/>
              <a:t>Hiérarchiser les interventions selon le contexte et les erreurs de l’apprenant </a:t>
            </a:r>
          </a:p>
          <a:p>
            <a:r>
              <a:rPr lang="fr-FR" sz="1200" dirty="0"/>
              <a:t>Gérer l’itinéraire en fonction de la réglementation, de l’horaire et du contexte de circulation </a:t>
            </a:r>
          </a:p>
          <a:p>
            <a:r>
              <a:rPr lang="fr-FR" sz="1200" dirty="0"/>
              <a:t>Communiquer de manière efficiente à distance </a:t>
            </a:r>
          </a:p>
          <a:p>
            <a:r>
              <a:rPr lang="fr-FR" sz="1200" dirty="0"/>
              <a:t>Communiquer ses intentions aux autres usagers </a:t>
            </a:r>
          </a:p>
          <a:p>
            <a:r>
              <a:rPr lang="fr-FR" sz="1200" dirty="0"/>
              <a:t>Prendre en compte les intentions des autres usagers de la route </a:t>
            </a:r>
          </a:p>
          <a:p>
            <a:r>
              <a:rPr lang="fr-FR" sz="1200" dirty="0"/>
              <a:t>Connaissance du code de la route, de la réglementation et de la sécurité routière </a:t>
            </a:r>
          </a:p>
          <a:p>
            <a:r>
              <a:rPr lang="fr-FR" sz="1200" dirty="0"/>
              <a:t>Connaissance du Référentiel pour l’éducation à une mobilité citoyenne </a:t>
            </a:r>
          </a:p>
          <a:p>
            <a:r>
              <a:rPr lang="fr-FR" sz="1200" dirty="0"/>
              <a:t>Connaissance des conditions d’obtention du permis de conduire de catégorie C1, C1E, C, CE, D1, D1E, D et DE </a:t>
            </a:r>
          </a:p>
          <a:p>
            <a:r>
              <a:rPr lang="fr-FR" sz="1200" dirty="0"/>
              <a:t>Connaissance des normes et réglementations relatives à la conduite de poids lourds</a:t>
            </a:r>
          </a:p>
          <a:p>
            <a:r>
              <a:rPr lang="fr-FR" sz="1200" dirty="0"/>
              <a:t>Connaissance des spécificités de l’enseignement de la conduite d’un véhicule du groupe lourd </a:t>
            </a:r>
          </a:p>
          <a:p>
            <a:r>
              <a:rPr lang="fr-FR" sz="1200" dirty="0"/>
              <a:t>Connaissance des publics concernés par le permis de conduire du groupe lourd, de leurs attentes sociales et professionnelles, et de leurs motivations </a:t>
            </a:r>
          </a:p>
          <a:p>
            <a:r>
              <a:rPr lang="fr-FR" sz="1200" dirty="0"/>
              <a:t>Connaissance des données relatives à l’accidentologie des conducteurs de véhicules du groupe lourd </a:t>
            </a:r>
          </a:p>
          <a:p>
            <a:r>
              <a:rPr lang="fr-FR" sz="1200" dirty="0"/>
              <a:t>Connaissance des caractéristiques techniques et du fonctionnement des différents types de véhicules du groupe lourd </a:t>
            </a:r>
          </a:p>
          <a:p>
            <a:r>
              <a:rPr lang="fr-FR" sz="1200" dirty="0"/>
              <a:t>Connaissance des éléments spécifiques en matière de sécurité passive et active d’un véhicule du groupe lourd </a:t>
            </a:r>
          </a:p>
          <a:p>
            <a:r>
              <a:rPr lang="fr-FR" sz="1200" dirty="0"/>
              <a:t>Connaissance technologique du véhicule d’enseignement et de ses équipements </a:t>
            </a:r>
          </a:p>
          <a:p>
            <a:r>
              <a:rPr lang="fr-FR" sz="1200" dirty="0"/>
              <a:t>Connaissance des vérifications relatives à l’utilisation des véhicules du groupe lourd </a:t>
            </a:r>
          </a:p>
          <a:p>
            <a:r>
              <a:rPr lang="fr-FR" sz="1200" dirty="0"/>
              <a:t>Connaissance des forces physiques s’appliquant aux véhicules du groupe lourd </a:t>
            </a:r>
          </a:p>
          <a:p>
            <a:r>
              <a:rPr lang="fr-FR" sz="1200" dirty="0"/>
              <a:t>Connaissance de l’ergonomie du poste de conduite </a:t>
            </a:r>
          </a:p>
          <a:p>
            <a:r>
              <a:rPr lang="fr-FR" sz="1200" dirty="0"/>
              <a:t>Connaissance des précautions à prendre lors du retrait et du remplacement des roues </a:t>
            </a:r>
          </a:p>
          <a:p>
            <a:r>
              <a:rPr lang="fr-FR" sz="1200" dirty="0"/>
              <a:t>Connaissance des infrastructures routières empruntées par les véhicules du groupe lourd </a:t>
            </a:r>
          </a:p>
          <a:p>
            <a:r>
              <a:rPr lang="fr-FR" sz="1200" dirty="0"/>
              <a:t>Connaissance des gênes occasionnées par les véhicules du groupe lourd </a:t>
            </a:r>
          </a:p>
          <a:p>
            <a:r>
              <a:rPr lang="fr-FR" sz="1200" dirty="0"/>
              <a:t>Connaissance des risques d’insécurité et des nuisances induits par la conduite des véhicules du groupe lourd </a:t>
            </a:r>
          </a:p>
          <a:p>
            <a:r>
              <a:rPr lang="fr-FR" sz="1200" dirty="0"/>
              <a:t>Connaissance des principes de prévention des risques liés aux activités professionnelles </a:t>
            </a:r>
          </a:p>
          <a:p>
            <a:r>
              <a:rPr lang="fr-FR" sz="1200" dirty="0"/>
              <a:t>Connaissance du comportement à adopter en cas d’accident </a:t>
            </a:r>
          </a:p>
          <a:p>
            <a:r>
              <a:rPr lang="fr-FR" sz="1200" dirty="0"/>
              <a:t>Connaissance des principes généraux du développement durable appliqués aux véhicules du groupe lourd</a:t>
            </a:r>
          </a:p>
        </p:txBody>
      </p:sp>
      <p:pic>
        <p:nvPicPr>
          <p:cNvPr id="2" name="Image 1" descr="Une image contenant triangle, Graphique, conception&#10;&#10;Le contenu généré par l’IA peut être incorrect.">
            <a:extLst>
              <a:ext uri="{FF2B5EF4-FFF2-40B4-BE49-F238E27FC236}">
                <a16:creationId xmlns:a16="http://schemas.microsoft.com/office/drawing/2014/main" id="{9DD7F6AA-41BD-7B18-66AD-8F1BC7B601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
        <p:nvSpPr>
          <p:cNvPr id="4" name="ZoneTexte 3">
            <a:extLst>
              <a:ext uri="{FF2B5EF4-FFF2-40B4-BE49-F238E27FC236}">
                <a16:creationId xmlns:a16="http://schemas.microsoft.com/office/drawing/2014/main" id="{09BB9838-317D-8D11-797E-FB1CE1594EB3}"/>
              </a:ext>
            </a:extLst>
          </p:cNvPr>
          <p:cNvSpPr txBox="1"/>
          <p:nvPr/>
        </p:nvSpPr>
        <p:spPr>
          <a:xfrm rot="16200000">
            <a:off x="-2669629" y="2684460"/>
            <a:ext cx="6096000" cy="276999"/>
          </a:xfrm>
          <a:prstGeom prst="rect">
            <a:avLst/>
          </a:prstGeom>
          <a:noFill/>
        </p:spPr>
        <p:txBody>
          <a:bodyPr wrap="square">
            <a:spAutoFit/>
          </a:bodyPr>
          <a:lstStyle/>
          <a:p>
            <a:r>
              <a:rPr lang="fr-FR" sz="1200" b="1" dirty="0">
                <a:highlight>
                  <a:srgbClr val="FFFF00"/>
                </a:highlight>
              </a:rPr>
              <a:t>FICHE COMPÉTENCE PROFESSIONNELLE DU CCS N° 3 </a:t>
            </a:r>
          </a:p>
        </p:txBody>
      </p:sp>
    </p:spTree>
    <p:extLst>
      <p:ext uri="{BB962C8B-B14F-4D97-AF65-F5344CB8AC3E}">
        <p14:creationId xmlns:p14="http://schemas.microsoft.com/office/powerpoint/2010/main" val="1753803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5194E-7C33-382C-4330-50B67E201292}"/>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8E39F02D-F869-6382-106F-C1BC3F6EF074}"/>
              </a:ext>
            </a:extLst>
          </p:cNvPr>
          <p:cNvSpPr txBox="1"/>
          <p:nvPr/>
        </p:nvSpPr>
        <p:spPr>
          <a:xfrm>
            <a:off x="105104" y="1927732"/>
            <a:ext cx="12192000" cy="3293209"/>
          </a:xfrm>
          <a:prstGeom prst="rect">
            <a:avLst/>
          </a:prstGeom>
          <a:noFill/>
        </p:spPr>
        <p:txBody>
          <a:bodyPr wrap="square">
            <a:spAutoFit/>
          </a:bodyPr>
          <a:lstStyle/>
          <a:p>
            <a:r>
              <a:rPr lang="fr-FR" sz="1400" b="1" dirty="0">
                <a:highlight>
                  <a:srgbClr val="00FFFF"/>
                </a:highlight>
              </a:rPr>
              <a:t>FICHE COMPÉTENCE PROFESSIONNELLE DU CCS N° 4 </a:t>
            </a:r>
          </a:p>
          <a:p>
            <a:r>
              <a:rPr lang="fr-FR" sz="1200" b="1" i="1" dirty="0"/>
              <a:t>Enseigner les spécificités liées à la conduite des véhicules du groupe lourd et à leur contexte d’utilisation </a:t>
            </a:r>
          </a:p>
          <a:p>
            <a:endParaRPr lang="fr-FR" sz="1200" dirty="0"/>
          </a:p>
          <a:p>
            <a:r>
              <a:rPr lang="fr-FR" sz="1000" b="1" dirty="0"/>
              <a:t>Description de la compétence – processus de mise en œuvre </a:t>
            </a:r>
          </a:p>
          <a:p>
            <a:r>
              <a:rPr lang="fr-FR" sz="1200" dirty="0"/>
              <a:t>En tenant compte des acquis et des motivations des apprenants, enseigner les spécificités de la conduite des véhicules de transport de voyageurs ou de marchandises. </a:t>
            </a:r>
          </a:p>
          <a:p>
            <a:r>
              <a:rPr lang="fr-FR" sz="1200" dirty="0"/>
              <a:t>Sensibiliser les apprenants aux risques inhérents à ces véhicules afin de les conduire dans des conditions optimales de sécurité et adopter des comportements appropriés, en intégrant tous les niveaux de la matrice GDE. </a:t>
            </a:r>
          </a:p>
          <a:p>
            <a:endParaRPr lang="fr-FR" sz="1000" b="1" dirty="0"/>
          </a:p>
          <a:p>
            <a:r>
              <a:rPr lang="fr-FR" sz="1000" b="1" dirty="0"/>
              <a:t>Contexte(s) professionnel(s) de mise en œuvre </a:t>
            </a:r>
          </a:p>
          <a:p>
            <a:r>
              <a:rPr lang="fr-FR" sz="1200" dirty="0"/>
              <a:t>Cette compétence se met en œuvre tout au long de l’enseignement de la conduite des véhicules du groupe lourd, en circulation, hors circulation et en salle, face à un apprenant ou un groupe d’apprenants. </a:t>
            </a:r>
          </a:p>
          <a:p>
            <a:endParaRPr lang="fr-FR" sz="1000" b="1" dirty="0"/>
          </a:p>
          <a:p>
            <a:r>
              <a:rPr lang="fr-FR" sz="1000" b="1" dirty="0"/>
              <a:t>Critères de performance </a:t>
            </a:r>
          </a:p>
          <a:p>
            <a:r>
              <a:rPr lang="fr-FR" sz="1200" dirty="0"/>
              <a:t>Les contenus sont exacts et intègrent les règles de sécurité et de circulation routières spécifiques aux véhicules du groupe lourd </a:t>
            </a:r>
          </a:p>
          <a:p>
            <a:r>
              <a:rPr lang="fr-FR" sz="1200" dirty="0"/>
              <a:t>Les technologies équipant les véhicules du groupe lourd sont connues </a:t>
            </a:r>
          </a:p>
          <a:p>
            <a:r>
              <a:rPr lang="fr-FR" sz="1200" dirty="0"/>
              <a:t>Les pratiques et les risques inhérents à la conduite d’un véhicule du groupe lourd sont connus </a:t>
            </a:r>
          </a:p>
          <a:p>
            <a:r>
              <a:rPr lang="fr-FR" sz="1200" dirty="0"/>
              <a:t>Les explications et choix pédagogiques sont adaptés au contexte et aux apprenants </a:t>
            </a:r>
          </a:p>
          <a:p>
            <a:endParaRPr lang="fr-FR" sz="1200" dirty="0"/>
          </a:p>
        </p:txBody>
      </p:sp>
      <p:pic>
        <p:nvPicPr>
          <p:cNvPr id="2" name="Image 1" descr="Une image contenant triangle, Graphique, conception&#10;&#10;Le contenu généré par l’IA peut être incorrect.">
            <a:extLst>
              <a:ext uri="{FF2B5EF4-FFF2-40B4-BE49-F238E27FC236}">
                <a16:creationId xmlns:a16="http://schemas.microsoft.com/office/drawing/2014/main" id="{5DE58A33-8C08-5ADD-A5B4-3CDF137310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Tree>
    <p:extLst>
      <p:ext uri="{BB962C8B-B14F-4D97-AF65-F5344CB8AC3E}">
        <p14:creationId xmlns:p14="http://schemas.microsoft.com/office/powerpoint/2010/main" val="2822898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F84AD-3A83-2427-13D2-09B8ED246E5A}"/>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F0CE7789-3BFF-5E0D-C533-31EC3F7989E4}"/>
              </a:ext>
            </a:extLst>
          </p:cNvPr>
          <p:cNvSpPr txBox="1"/>
          <p:nvPr/>
        </p:nvSpPr>
        <p:spPr>
          <a:xfrm>
            <a:off x="1103586" y="-21021"/>
            <a:ext cx="11088414" cy="6509474"/>
          </a:xfrm>
          <a:prstGeom prst="rect">
            <a:avLst/>
          </a:prstGeom>
          <a:noFill/>
        </p:spPr>
        <p:txBody>
          <a:bodyPr wrap="square">
            <a:spAutoFit/>
          </a:bodyPr>
          <a:lstStyle/>
          <a:p>
            <a:r>
              <a:rPr lang="fr-FR" sz="1050" b="1" dirty="0"/>
              <a:t>Savoir-faire techniques, savoir-faire organisationnels, savoir-faire relationnels, savoirs </a:t>
            </a:r>
          </a:p>
          <a:p>
            <a:endParaRPr lang="fr-FR" sz="1050" b="1" dirty="0"/>
          </a:p>
          <a:p>
            <a:r>
              <a:rPr lang="fr-FR" sz="1200" dirty="0"/>
              <a:t>Mettre en œuvre le programme issu du Référentiel pour l’éducation à une mobilité citoyenne </a:t>
            </a:r>
          </a:p>
          <a:p>
            <a:r>
              <a:rPr lang="fr-FR" sz="1200" dirty="0"/>
              <a:t>Accompagner l’appropriation des spécificités de l’environnement et de la conduite des véhicules du groupe lourd de manière adaptée au contexte et aux apprenants </a:t>
            </a:r>
          </a:p>
          <a:p>
            <a:r>
              <a:rPr lang="fr-FR" sz="1200" dirty="0"/>
              <a:t>Faciliter la prise de conscience relative aux risques inhérents à la conduite des véhicules du groupe lourd </a:t>
            </a:r>
          </a:p>
          <a:p>
            <a:r>
              <a:rPr lang="fr-FR" sz="1200" dirty="0"/>
              <a:t>Connaissance du code de la route, de la réglementation et de la sécurité routière </a:t>
            </a:r>
          </a:p>
          <a:p>
            <a:r>
              <a:rPr lang="fr-FR" sz="1200" dirty="0"/>
              <a:t>Connaissance du Référentiel pour l’éducation à une mobilité citoyenne </a:t>
            </a:r>
          </a:p>
          <a:p>
            <a:r>
              <a:rPr lang="fr-FR" sz="1200" dirty="0"/>
              <a:t>Connaissance des conditions d’obtention du permis de conduire des catégories C1, C1E, C, CE, D1, D1E, D et DE </a:t>
            </a:r>
          </a:p>
          <a:p>
            <a:r>
              <a:rPr lang="fr-FR" sz="1200" dirty="0"/>
              <a:t>Connaissance des normes et réglementations relatives à la conduite de poids lourds </a:t>
            </a:r>
          </a:p>
          <a:p>
            <a:r>
              <a:rPr lang="fr-FR" sz="1200" dirty="0"/>
              <a:t>Connaissance de base de la réglementation relative au transport des marchandises dangereuses </a:t>
            </a:r>
          </a:p>
          <a:p>
            <a:r>
              <a:rPr lang="fr-FR" sz="1200" dirty="0"/>
              <a:t>Connaissance de la réglementation spécifique au transport d’enfants </a:t>
            </a:r>
          </a:p>
          <a:p>
            <a:r>
              <a:rPr lang="fr-FR" sz="1200" dirty="0"/>
              <a:t>Connaissance des documents réglementaires du transport routier de voyageurs et de marchandises </a:t>
            </a:r>
          </a:p>
          <a:p>
            <a:r>
              <a:rPr lang="fr-FR" sz="1200" dirty="0"/>
              <a:t>Connaissance de l’organisation de la profession de transporteurs routiers </a:t>
            </a:r>
          </a:p>
          <a:p>
            <a:r>
              <a:rPr lang="fr-FR" sz="1200" dirty="0"/>
              <a:t>Connaissance du rôle des transports routiers de voyageurs et de marchandises en France et en Europe </a:t>
            </a:r>
          </a:p>
          <a:p>
            <a:r>
              <a:rPr lang="fr-FR" sz="1200" dirty="0"/>
              <a:t>Connaissance du réseau routier, des infrastructures et ouvrages d’art </a:t>
            </a:r>
          </a:p>
          <a:p>
            <a:r>
              <a:rPr lang="fr-FR" sz="1200" dirty="0"/>
              <a:t>Connaissance des spécificités de l’enseignement de la conduite d’un véhicule du groupe lourd </a:t>
            </a:r>
          </a:p>
          <a:p>
            <a:r>
              <a:rPr lang="fr-FR" sz="1200" dirty="0"/>
              <a:t>Connaissance des publics concernés par le permis de conduire du groupe lourd, de leurs attentes sociales et professionnelles, et de leurs motivations </a:t>
            </a:r>
          </a:p>
          <a:p>
            <a:r>
              <a:rPr lang="fr-FR" sz="1200" dirty="0"/>
              <a:t>Connaissance des pathologies affectant les conducteurs de véhicules du groupe lourd </a:t>
            </a:r>
          </a:p>
          <a:p>
            <a:r>
              <a:rPr lang="fr-FR" sz="1200" dirty="0"/>
              <a:t>Connaissance des principes de prévention des risques et des maladies professionnelles </a:t>
            </a:r>
          </a:p>
          <a:p>
            <a:r>
              <a:rPr lang="fr-FR" sz="1200" dirty="0"/>
              <a:t>Connaissance des données relatives à l’accidentologie des conducteurs de véhicules du groupe lourd </a:t>
            </a:r>
          </a:p>
          <a:p>
            <a:r>
              <a:rPr lang="fr-FR" sz="1200" dirty="0"/>
              <a:t>Connaissance des caractéristiques techniques et du fonctionnement des différents types de véhicules du groupe lourd </a:t>
            </a:r>
          </a:p>
          <a:p>
            <a:r>
              <a:rPr lang="fr-FR" sz="1200" dirty="0"/>
              <a:t>Connaissance de la technologie équipant les véhicules du groupe lourd </a:t>
            </a:r>
          </a:p>
          <a:p>
            <a:r>
              <a:rPr lang="fr-FR" sz="1200" dirty="0"/>
              <a:t>Connaissance des vérifications relatives à l’utilisation des véhicules du groupe lourd</a:t>
            </a:r>
          </a:p>
          <a:p>
            <a:r>
              <a:rPr lang="fr-FR" sz="1200" dirty="0"/>
              <a:t>Connaissance des équipements spécifiques en matière de sécurité passive et active des véhicules du groupe lourd </a:t>
            </a:r>
          </a:p>
          <a:p>
            <a:r>
              <a:rPr lang="fr-FR" sz="1200" dirty="0"/>
              <a:t>Connaissance technologique du véhicule d’enseignement et de ses équipements </a:t>
            </a:r>
          </a:p>
          <a:p>
            <a:r>
              <a:rPr lang="fr-FR" sz="1200" dirty="0"/>
              <a:t>Connaissance des spécificités liées au déplacement d’un véhicule du groupe lourd </a:t>
            </a:r>
          </a:p>
          <a:p>
            <a:r>
              <a:rPr lang="fr-FR" sz="1200" dirty="0"/>
              <a:t>Connaissances des spécificités de la conduite de nuit et de la conduite par intempéries </a:t>
            </a:r>
          </a:p>
          <a:p>
            <a:r>
              <a:rPr lang="fr-FR" sz="1200" dirty="0"/>
              <a:t>Connaissance des forces physiques s’appliquant aux véhicules du groupe lourd </a:t>
            </a:r>
          </a:p>
          <a:p>
            <a:r>
              <a:rPr lang="fr-FR" sz="1200" dirty="0"/>
              <a:t>Connaissance des principes de répartition des charges, de calage et d’arrimage des marchandises </a:t>
            </a:r>
          </a:p>
          <a:p>
            <a:r>
              <a:rPr lang="fr-FR" sz="1200" dirty="0"/>
              <a:t>Connaissance de la nature de la marchandise et de son effet sur la stabilité du véhicule </a:t>
            </a:r>
          </a:p>
          <a:p>
            <a:r>
              <a:rPr lang="fr-FR" sz="1200" dirty="0"/>
              <a:t>Connaissance de l’ergonomie du poste de conduite </a:t>
            </a:r>
          </a:p>
          <a:p>
            <a:r>
              <a:rPr lang="fr-FR" sz="1200" dirty="0"/>
              <a:t>Connaissance des précautions à prendre lors du retrait et du remplacement des roues </a:t>
            </a:r>
          </a:p>
          <a:p>
            <a:r>
              <a:rPr lang="fr-FR" sz="1200" dirty="0"/>
              <a:t>Connaissance des infrastructures routières et gênes occasionnées par les véhicules du groupe lourd </a:t>
            </a:r>
          </a:p>
          <a:p>
            <a:r>
              <a:rPr lang="fr-FR" sz="1200" dirty="0"/>
              <a:t>Connaissance des risques d’insécurité et des nuisances induits par la conduite des véhicules du groupe lourd </a:t>
            </a:r>
          </a:p>
          <a:p>
            <a:r>
              <a:rPr lang="fr-FR" sz="1200" dirty="0"/>
              <a:t>Connaissance des principes généraux du développement durable appliqués aux véhicules du groupe lourd</a:t>
            </a:r>
          </a:p>
        </p:txBody>
      </p:sp>
      <p:pic>
        <p:nvPicPr>
          <p:cNvPr id="2" name="Image 1" descr="Une image contenant triangle, Graphique, conception&#10;&#10;Le contenu généré par l’IA peut être incorrect.">
            <a:extLst>
              <a:ext uri="{FF2B5EF4-FFF2-40B4-BE49-F238E27FC236}">
                <a16:creationId xmlns:a16="http://schemas.microsoft.com/office/drawing/2014/main" id="{F5E58FA8-4A82-D80C-745A-F1C7DDB2D6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765" y="5870960"/>
            <a:ext cx="665696" cy="576000"/>
          </a:xfrm>
          <a:prstGeom prst="rect">
            <a:avLst/>
          </a:prstGeom>
        </p:spPr>
      </p:pic>
      <p:sp>
        <p:nvSpPr>
          <p:cNvPr id="4" name="ZoneTexte 3">
            <a:extLst>
              <a:ext uri="{FF2B5EF4-FFF2-40B4-BE49-F238E27FC236}">
                <a16:creationId xmlns:a16="http://schemas.microsoft.com/office/drawing/2014/main" id="{4CF2EEDB-7D3E-4B21-30F0-FF42EBA3695F}"/>
              </a:ext>
            </a:extLst>
          </p:cNvPr>
          <p:cNvSpPr txBox="1"/>
          <p:nvPr/>
        </p:nvSpPr>
        <p:spPr>
          <a:xfrm rot="16200000">
            <a:off x="-2532992" y="2258990"/>
            <a:ext cx="6096000" cy="276999"/>
          </a:xfrm>
          <a:prstGeom prst="rect">
            <a:avLst/>
          </a:prstGeom>
          <a:noFill/>
        </p:spPr>
        <p:txBody>
          <a:bodyPr wrap="square">
            <a:spAutoFit/>
          </a:bodyPr>
          <a:lstStyle/>
          <a:p>
            <a:r>
              <a:rPr lang="fr-FR" sz="1200" b="1" dirty="0">
                <a:highlight>
                  <a:srgbClr val="00FFFF"/>
                </a:highlight>
              </a:rPr>
              <a:t>FICHE COMPÉTENCE PROFESSIONNELLE DU CCS N° 4 </a:t>
            </a:r>
          </a:p>
        </p:txBody>
      </p:sp>
    </p:spTree>
    <p:extLst>
      <p:ext uri="{BB962C8B-B14F-4D97-AF65-F5344CB8AC3E}">
        <p14:creationId xmlns:p14="http://schemas.microsoft.com/office/powerpoint/2010/main" val="417089485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2746</Words>
  <Application>Microsoft Office PowerPoint</Application>
  <PresentationFormat>Grand écran</PresentationFormat>
  <Paragraphs>221</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Aptos</vt:lpstr>
      <vt:lpstr>Aptos Display</vt:lpstr>
      <vt:lpstr>Arial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gael jeusset</dc:creator>
  <cp:lastModifiedBy>gael jeusset</cp:lastModifiedBy>
  <cp:revision>1</cp:revision>
  <dcterms:created xsi:type="dcterms:W3CDTF">2026-02-25T14:13:49Z</dcterms:created>
  <dcterms:modified xsi:type="dcterms:W3CDTF">2026-02-25T14:15:47Z</dcterms:modified>
</cp:coreProperties>
</file>