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62068F-49D9-3AAD-7B1A-EB572E827E5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9DD0123-E26F-9C6A-C39B-9E8E7219FD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720D023-5B8A-60C9-D63B-08432AB647A7}"/>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3D9284DC-202C-A481-FAEB-10285CB3642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C665CC2-57BD-B52D-0083-0B89735B1B76}"/>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4027560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FB20CF-5A9F-C229-5AB2-CC24D207FCB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59CABDD-7EC3-0F03-70FF-62675375722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4048DF1-4481-EE13-AC3D-C6C16564EDC3}"/>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D9253051-E92D-615D-7417-0182873891D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EF9E61C-58D4-76C8-F53C-3591B0ACAB70}"/>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2438009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2602E2B-0834-B2DA-E751-285FF1A5F82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FA041AA-EF6C-5B69-FA1A-884E69F7970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44F3387-F715-9057-038C-358D2F968C3E}"/>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1FC07B3A-48E0-1D66-6A9F-F200A342F16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9B54508-4672-F4BF-3CE1-88F81A353180}"/>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234745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011185-3E46-E5F1-1E94-3F762861368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235C884-291D-DA4B-6A18-34B7F038279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318EA84-4428-4876-413B-141F25CE181A}"/>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FC20F3A2-58CB-EB5B-EBD1-71CFC0551E6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2E62483-623D-99E4-F9A3-86AEEAEB82F0}"/>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127703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8BC96-503E-D247-92CA-68E9D344988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AEAF2DE-1A18-D2CF-AFE6-7E69D6B81B9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74C4C90-90AE-E3C8-D860-C019DB302419}"/>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663447EB-EC2A-1304-7796-55932A7E7A6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02DB453-D29C-5405-E3E1-2F498E9777F6}"/>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85132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C251EA-773B-65DA-9861-0491F74FDDC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5108654-A55F-3BAA-F6D6-70A42436977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E34BE83-AE39-8E55-D8DC-27DDD412970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A928AB6-11BD-B1B9-6D77-983C12CBCB5A}"/>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6" name="Espace réservé du pied de page 5">
            <a:extLst>
              <a:ext uri="{FF2B5EF4-FFF2-40B4-BE49-F238E27FC236}">
                <a16:creationId xmlns:a16="http://schemas.microsoft.com/office/drawing/2014/main" id="{A658F059-086F-D462-3003-3DFBE735DCB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4DC8EA4-BDD5-3A12-F94C-B183A25E4A32}"/>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3132903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F19248-8D62-20F7-072A-A31E9FA46FA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9D7786E-5260-81C8-4261-6DDDE5DE37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F80A2C1-DEB0-F141-9C9C-D92EC5ECD3B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6302DCD-61E7-5A7A-7012-6F403ABFA7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1DF8042-2E69-3B4C-3FE6-AB0864D629B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69A596EC-FF01-5A41-D9E4-E07E24459293}"/>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8" name="Espace réservé du pied de page 7">
            <a:extLst>
              <a:ext uri="{FF2B5EF4-FFF2-40B4-BE49-F238E27FC236}">
                <a16:creationId xmlns:a16="http://schemas.microsoft.com/office/drawing/2014/main" id="{152896EC-84E8-14DC-F578-5F71660B080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74172B8-224A-2DC6-E3D7-73F413401BF7}"/>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1964415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AD7B66-4B30-9CBF-6506-10F4949448A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FEEF6A0-2038-BD23-EFEF-74C2DD405744}"/>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4" name="Espace réservé du pied de page 3">
            <a:extLst>
              <a:ext uri="{FF2B5EF4-FFF2-40B4-BE49-F238E27FC236}">
                <a16:creationId xmlns:a16="http://schemas.microsoft.com/office/drawing/2014/main" id="{B3E79094-0886-D7BD-03A8-DF550896ADA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D59321A-8180-D251-37F3-4FC823D14861}"/>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632499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D0397FC-57BF-3B78-991B-3326FE88B211}"/>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3" name="Espace réservé du pied de page 2">
            <a:extLst>
              <a:ext uri="{FF2B5EF4-FFF2-40B4-BE49-F238E27FC236}">
                <a16:creationId xmlns:a16="http://schemas.microsoft.com/office/drawing/2014/main" id="{2F2AC626-1D2F-FF43-54FB-00908953ED9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B5FEFC9-8B81-FAC4-99FF-D270A1D4F3DC}"/>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3016879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C23122-A72D-89D8-DC13-7D44ACFAAB9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945AF0E-FC41-1E4E-13A1-F66281FFF7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B0F4081-D9F4-7F6B-E57A-CC02873516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5238773-D48E-7418-BE55-77E08E4CD070}"/>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6" name="Espace réservé du pied de page 5">
            <a:extLst>
              <a:ext uri="{FF2B5EF4-FFF2-40B4-BE49-F238E27FC236}">
                <a16:creationId xmlns:a16="http://schemas.microsoft.com/office/drawing/2014/main" id="{1FE598BF-95DF-047E-4C97-260A9673EED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40952BC-296B-13D6-A02B-E96CFEA09EE8}"/>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4059726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84CB3D-E893-E614-F610-B1BA2C9AA49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6800BB1-4D98-ABA7-F81E-414DF45376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B8B52D1-DF0D-D225-B539-B8DE8F8E6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BCD2E61-5E00-C06B-89FD-BF0B9288059D}"/>
              </a:ext>
            </a:extLst>
          </p:cNvPr>
          <p:cNvSpPr>
            <a:spLocks noGrp="1"/>
          </p:cNvSpPr>
          <p:nvPr>
            <p:ph type="dt" sz="half" idx="10"/>
          </p:nvPr>
        </p:nvSpPr>
        <p:spPr/>
        <p:txBody>
          <a:bodyPr/>
          <a:lstStyle/>
          <a:p>
            <a:fld id="{F585AA4E-4810-42E5-8BE5-7F00B43644DB}" type="datetimeFigureOut">
              <a:rPr lang="fr-FR" smtClean="0"/>
              <a:t>06/02/2026</a:t>
            </a:fld>
            <a:endParaRPr lang="fr-FR"/>
          </a:p>
        </p:txBody>
      </p:sp>
      <p:sp>
        <p:nvSpPr>
          <p:cNvPr id="6" name="Espace réservé du pied de page 5">
            <a:extLst>
              <a:ext uri="{FF2B5EF4-FFF2-40B4-BE49-F238E27FC236}">
                <a16:creationId xmlns:a16="http://schemas.microsoft.com/office/drawing/2014/main" id="{E8C3DACD-A926-FB40-DF29-58BC7E12798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04E6488-9583-C7C8-9F2D-9A4BA59A420B}"/>
              </a:ext>
            </a:extLst>
          </p:cNvPr>
          <p:cNvSpPr>
            <a:spLocks noGrp="1"/>
          </p:cNvSpPr>
          <p:nvPr>
            <p:ph type="sldNum" sz="quarter" idx="12"/>
          </p:nvPr>
        </p:nvSpPr>
        <p:spPr/>
        <p:txBody>
          <a:bodyPr/>
          <a:lstStyle/>
          <a:p>
            <a:fld id="{EFCD1127-C65E-4D36-A1D4-D718D95D284D}" type="slidenum">
              <a:rPr lang="fr-FR" smtClean="0"/>
              <a:t>‹N°›</a:t>
            </a:fld>
            <a:endParaRPr lang="fr-FR"/>
          </a:p>
        </p:txBody>
      </p:sp>
    </p:spTree>
    <p:extLst>
      <p:ext uri="{BB962C8B-B14F-4D97-AF65-F5344CB8AC3E}">
        <p14:creationId xmlns:p14="http://schemas.microsoft.com/office/powerpoint/2010/main" val="139098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286EFA7-FAA8-F69B-D202-77B19A6B88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224480E-E889-40DA-97FF-AAB4723252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B5A8524-9A09-A1A6-E9D1-8E5555DCFB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585AA4E-4810-42E5-8BE5-7F00B43644DB}" type="datetimeFigureOut">
              <a:rPr lang="fr-FR" smtClean="0"/>
              <a:t>06/02/2026</a:t>
            </a:fld>
            <a:endParaRPr lang="fr-FR"/>
          </a:p>
        </p:txBody>
      </p:sp>
      <p:sp>
        <p:nvSpPr>
          <p:cNvPr id="5" name="Espace réservé du pied de page 4">
            <a:extLst>
              <a:ext uri="{FF2B5EF4-FFF2-40B4-BE49-F238E27FC236}">
                <a16:creationId xmlns:a16="http://schemas.microsoft.com/office/drawing/2014/main" id="{9C611223-DC5F-DF72-B720-5695C68DC6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6A2F7DB-A4BE-FBD0-1902-FEDCB494F8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CD1127-C65E-4D36-A1D4-D718D95D284D}" type="slidenum">
              <a:rPr lang="fr-FR" smtClean="0"/>
              <a:t>‹N°›</a:t>
            </a:fld>
            <a:endParaRPr lang="fr-FR"/>
          </a:p>
        </p:txBody>
      </p:sp>
    </p:spTree>
    <p:extLst>
      <p:ext uri="{BB962C8B-B14F-4D97-AF65-F5344CB8AC3E}">
        <p14:creationId xmlns:p14="http://schemas.microsoft.com/office/powerpoint/2010/main" val="4153075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Une image contenant texte, capture d’écran, Rectangle, Police&#10;&#10;Description générée automatiquement">
            <a:extLst>
              <a:ext uri="{FF2B5EF4-FFF2-40B4-BE49-F238E27FC236}">
                <a16:creationId xmlns:a16="http://schemas.microsoft.com/office/drawing/2014/main" id="{75F8CC4C-1712-E152-5349-7094771EDB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5567" y="567664"/>
            <a:ext cx="6918894" cy="3924000"/>
          </a:xfrm>
          <a:prstGeom prst="rect">
            <a:avLst/>
          </a:prstGeom>
        </p:spPr>
      </p:pic>
      <p:sp>
        <p:nvSpPr>
          <p:cNvPr id="10" name="ZoneTexte 9">
            <a:extLst>
              <a:ext uri="{FF2B5EF4-FFF2-40B4-BE49-F238E27FC236}">
                <a16:creationId xmlns:a16="http://schemas.microsoft.com/office/drawing/2014/main" id="{B502734C-38B4-39C3-92CE-1B982FB1062C}"/>
              </a:ext>
            </a:extLst>
          </p:cNvPr>
          <p:cNvSpPr txBox="1"/>
          <p:nvPr/>
        </p:nvSpPr>
        <p:spPr>
          <a:xfrm>
            <a:off x="889000" y="3982012"/>
            <a:ext cx="10414000" cy="2308324"/>
          </a:xfrm>
          <a:prstGeom prst="rect">
            <a:avLst/>
          </a:prstGeom>
          <a:noFill/>
        </p:spPr>
        <p:txBody>
          <a:bodyPr wrap="square">
            <a:spAutoFit/>
          </a:bodyPr>
          <a:lstStyle/>
          <a:p>
            <a:pPr algn="l" fontAlgn="base"/>
            <a:r>
              <a:rPr lang="fr-FR" b="1" i="0" dirty="0">
                <a:solidFill>
                  <a:srgbClr val="333333"/>
                </a:solidFill>
                <a:effectLst/>
                <a:latin typeface="Poppins" panose="020B0502040204020203" pitchFamily="2" charset="0"/>
              </a:rPr>
              <a:t>L’homéostasie du risque</a:t>
            </a:r>
          </a:p>
          <a:p>
            <a:pPr algn="l" fontAlgn="base"/>
            <a:r>
              <a:rPr lang="fr-FR" b="0" i="0" dirty="0">
                <a:solidFill>
                  <a:srgbClr val="666666"/>
                </a:solidFill>
                <a:effectLst/>
                <a:latin typeface="Work Sans" panose="020F0502020204030204" pitchFamily="2" charset="0"/>
              </a:rPr>
              <a:t>L’homéostasie est un processus de maintien à l’équilibre d’une situation. </a:t>
            </a:r>
          </a:p>
          <a:p>
            <a:pPr algn="l" fontAlgn="base"/>
            <a:r>
              <a:rPr lang="fr-FR" b="0" i="0" dirty="0">
                <a:solidFill>
                  <a:srgbClr val="666666"/>
                </a:solidFill>
                <a:effectLst/>
                <a:latin typeface="Work Sans" panose="020F0502020204030204" pitchFamily="2" charset="0"/>
              </a:rPr>
              <a:t>Appliqué à la prise de risque, le principe d’homéostasie aboutit à une </a:t>
            </a:r>
            <a:r>
              <a:rPr lang="fr-FR" b="1" i="0" dirty="0">
                <a:solidFill>
                  <a:srgbClr val="666666"/>
                </a:solidFill>
                <a:effectLst/>
                <a:latin typeface="Work Sans" panose="020F0502020204030204" pitchFamily="2" charset="0"/>
              </a:rPr>
              <a:t>prise de risque relativement constante</a:t>
            </a:r>
            <a:r>
              <a:rPr lang="fr-FR" b="0" i="0" dirty="0">
                <a:solidFill>
                  <a:srgbClr val="666666"/>
                </a:solidFill>
                <a:effectLst/>
                <a:latin typeface="Work Sans" panose="020F0502020204030204" pitchFamily="2" charset="0"/>
              </a:rPr>
              <a:t> de la part des personnes. Chaque personne régulera son comportement de sorte que le risque perçu soit égal à</a:t>
            </a:r>
            <a:r>
              <a:rPr lang="fr-FR" b="1" i="0" dirty="0">
                <a:solidFill>
                  <a:srgbClr val="666666"/>
                </a:solidFill>
                <a:effectLst/>
                <a:latin typeface="Work Sans" panose="020F0502020204030204" pitchFamily="2" charset="0"/>
              </a:rPr>
              <a:t> son niveau de risque cible</a:t>
            </a:r>
            <a:r>
              <a:rPr lang="fr-FR" b="0" i="0" dirty="0">
                <a:solidFill>
                  <a:srgbClr val="666666"/>
                </a:solidFill>
                <a:effectLst/>
                <a:latin typeface="Work Sans" panose="020F0502020204030204" pitchFamily="2" charset="0"/>
              </a:rPr>
              <a:t>. Si le risque perçu est supérieur au risque cible, la personne régulera son comportement vers plus de prudence. En revanche, si le risque perçu est inférieur au risque cible, la personne régulera son comportement en favorisant la prise de risque.</a:t>
            </a:r>
          </a:p>
        </p:txBody>
      </p:sp>
      <p:pic>
        <p:nvPicPr>
          <p:cNvPr id="2" name="Image 1" descr="Une image contenant texte&#10;&#10;Description générée automatiquement">
            <a:extLst>
              <a:ext uri="{FF2B5EF4-FFF2-40B4-BE49-F238E27FC236}">
                <a16:creationId xmlns:a16="http://schemas.microsoft.com/office/drawing/2014/main" id="{793FBCF5-0B25-14AD-D0F6-0863B31506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372" y="156320"/>
            <a:ext cx="2082863" cy="540000"/>
          </a:xfrm>
          <a:prstGeom prst="rect">
            <a:avLst/>
          </a:prstGeom>
        </p:spPr>
      </p:pic>
      <p:pic>
        <p:nvPicPr>
          <p:cNvPr id="3" name="Image 2" descr="Une image contenant texte, signe, clipart&#10;&#10;Description générée automatiquement">
            <a:extLst>
              <a:ext uri="{FF2B5EF4-FFF2-40B4-BE49-F238E27FC236}">
                <a16:creationId xmlns:a16="http://schemas.microsoft.com/office/drawing/2014/main" id="{858BB219-65F7-6605-AC71-DF977557A97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041" y="6234725"/>
            <a:ext cx="362713" cy="313945"/>
          </a:xfrm>
          <a:prstGeom prst="rect">
            <a:avLst/>
          </a:prstGeom>
        </p:spPr>
      </p:pic>
      <p:grpSp>
        <p:nvGrpSpPr>
          <p:cNvPr id="4" name="Groupe 3">
            <a:extLst>
              <a:ext uri="{FF2B5EF4-FFF2-40B4-BE49-F238E27FC236}">
                <a16:creationId xmlns:a16="http://schemas.microsoft.com/office/drawing/2014/main" id="{FC23F253-426B-8550-4D1F-D750695E1089}"/>
              </a:ext>
            </a:extLst>
          </p:cNvPr>
          <p:cNvGrpSpPr/>
          <p:nvPr/>
        </p:nvGrpSpPr>
        <p:grpSpPr>
          <a:xfrm>
            <a:off x="10131156" y="3004550"/>
            <a:ext cx="2129872" cy="1152000"/>
            <a:chOff x="9577822" y="5079157"/>
            <a:chExt cx="2129872" cy="1152000"/>
          </a:xfrm>
        </p:grpSpPr>
        <p:pic>
          <p:nvPicPr>
            <p:cNvPr id="5" name="Picture 2" descr="citroen c5 aircross live">
              <a:extLst>
                <a:ext uri="{FF2B5EF4-FFF2-40B4-BE49-F238E27FC236}">
                  <a16:creationId xmlns:a16="http://schemas.microsoft.com/office/drawing/2014/main" id="{89160184-79B7-6E43-9690-9E9A939F0308}"/>
                </a:ext>
              </a:extLst>
            </p:cNvPr>
            <p:cNvPicPr>
              <a:picLocks noChangeAspect="1" noChangeArrowheads="1"/>
            </p:cNvPicPr>
            <p:nvPr/>
          </p:nvPicPr>
          <p:blipFill rotWithShape="1">
            <a:blip r:embed="rId5">
              <a:extLst>
                <a:ext uri="{BEBA8EAE-BF5A-486C-A8C5-ECC9F3942E4B}">
                  <a14:imgProps xmlns:a14="http://schemas.microsoft.com/office/drawing/2010/main">
                    <a14:imgLayer r:embed="rId6">
                      <a14:imgEffect>
                        <a14:backgroundRemoval t="30278" b="80278" l="27500" r="80781">
                          <a14:foregroundMark x1="47578" y1="53333" x2="43906" y2="56528"/>
                          <a14:foregroundMark x1="43906" y1="56528" x2="38047" y2="56111"/>
                          <a14:foregroundMark x1="38047" y1="56111" x2="47031" y2="53750"/>
                          <a14:foregroundMark x1="28438" y1="54028" x2="28906" y2="61389"/>
                          <a14:foregroundMark x1="28906" y1="61389" x2="32891" y2="63333"/>
                          <a14:foregroundMark x1="32891" y1="63333" x2="38281" y2="62500"/>
                          <a14:foregroundMark x1="38281" y1="62500" x2="34766" y2="57361"/>
                          <a14:foregroundMark x1="34766" y1="57361" x2="28594" y2="53472"/>
                          <a14:foregroundMark x1="27656" y1="60278" x2="28594" y2="70139"/>
                          <a14:foregroundMark x1="28594" y1="70139" x2="31484" y2="74444"/>
                          <a14:foregroundMark x1="30781" y1="73889" x2="35391" y2="76528"/>
                          <a14:foregroundMark x1="34815" y1="75329" x2="32656" y2="70833"/>
                          <a14:foregroundMark x1="32656" y1="70833" x2="30391" y2="70833"/>
                          <a14:foregroundMark x1="39922" y1="60694" x2="43516" y2="70139"/>
                          <a14:foregroundMark x1="50367" y1="73234" x2="53047" y2="74444"/>
                          <a14:foregroundMark x1="43516" y1="70139" x2="48999" y2="72616"/>
                          <a14:foregroundMark x1="53047" y1="74444" x2="57266" y2="68472"/>
                          <a14:foregroundMark x1="57266" y1="68472" x2="58125" y2="57500"/>
                          <a14:foregroundMark x1="58125" y1="57500" x2="49844" y2="54583"/>
                          <a14:foregroundMark x1="49844" y1="54583" x2="40078" y2="60972"/>
                          <a14:foregroundMark x1="52656" y1="71389" x2="55156" y2="77083"/>
                          <a14:foregroundMark x1="55156" y1="77083" x2="58984" y2="79167"/>
                          <a14:foregroundMark x1="58984" y1="79167" x2="61953" y2="74583"/>
                          <a14:foregroundMark x1="61953" y1="74583" x2="61953" y2="67361"/>
                          <a14:foregroundMark x1="53594" y1="77361" x2="57109" y2="80278"/>
                          <a14:foregroundMark x1="38281" y1="43750" x2="29453" y2="49306"/>
                          <a14:foregroundMark x1="29453" y1="49306" x2="33984" y2="53194"/>
                          <a14:foregroundMark x1="33984" y1="53194" x2="40469" y2="53750"/>
                          <a14:foregroundMark x1="40469" y1="53750" x2="56094" y2="49444"/>
                          <a14:foregroundMark x1="56094" y1="49444" x2="59609" y2="45278"/>
                          <a14:foregroundMark x1="59609" y1="45278" x2="38125" y2="44028"/>
                          <a14:foregroundMark x1="40547" y1="40694" x2="38203" y2="43611"/>
                          <a14:foregroundMark x1="39922" y1="40694" x2="38125" y2="43056"/>
                          <a14:foregroundMark x1="39453" y1="40972" x2="38125" y2="42639"/>
                          <a14:foregroundMark x1="63125" y1="40278" x2="67813" y2="46806"/>
                          <a14:foregroundMark x1="67813" y1="46806" x2="62500" y2="38750"/>
                          <a14:foregroundMark x1="62500" y1="38750" x2="61719" y2="39583"/>
                          <a14:foregroundMark x1="48623" y1="31819" x2="75703" y2="36528"/>
                          <a14:foregroundMark x1="71499" y1="31283" x2="71250" y2="30972"/>
                          <a14:foregroundMark x1="75703" y1="36528" x2="72091" y2="32022"/>
                          <a14:foregroundMark x1="71250" y1="30972" x2="48675" y2="31657"/>
                          <a14:foregroundMark x1="72490" y1="31049" x2="75859" y2="36389"/>
                          <a14:foregroundMark x1="75859" y1="36389" x2="76719" y2="50694"/>
                          <a14:foregroundMark x1="76719" y1="50694" x2="80391" y2="54028"/>
                          <a14:foregroundMark x1="80391" y1="54028" x2="80781" y2="46944"/>
                          <a14:foregroundMark x1="80781" y1="46944" x2="76797" y2="34583"/>
                          <a14:foregroundMark x1="76797" y1="34583" x2="72422" y2="31213"/>
                          <a14:foregroundMark x1="78984" y1="43889" x2="79609" y2="53750"/>
                          <a14:foregroundMark x1="79609" y1="53750" x2="80234" y2="44444"/>
                          <a14:foregroundMark x1="80234" y1="44444" x2="78750" y2="42083"/>
                          <a14:foregroundMark x1="80703" y1="52500" x2="80859" y2="56389"/>
                          <a14:foregroundMark x1="64141" y1="70278" x2="67031" y2="69167"/>
                          <a14:foregroundMark x1="46719" y1="33056" x2="48594" y2="32361"/>
                          <a14:foregroundMark x1="53516" y1="30694" x2="56094" y2="30278"/>
                          <a14:backgroundMark x1="31797" y1="76806" x2="36484" y2="77778"/>
                          <a14:backgroundMark x1="36484" y1="77778" x2="39375" y2="73056"/>
                          <a14:backgroundMark x1="39375" y1="73056" x2="49141" y2="74722"/>
                          <a14:backgroundMark x1="56767" y1="80970" x2="57109" y2="81250"/>
                          <a14:backgroundMark x1="49141" y1="74722" x2="53238" y2="78079"/>
                          <a14:backgroundMark x1="55433" y1="81388" x2="38594" y2="82778"/>
                          <a14:backgroundMark x1="57109" y1="81250" x2="56607" y2="81291"/>
                          <a14:backgroundMark x1="38594" y1="82778" x2="32188" y2="80694"/>
                          <a14:backgroundMark x1="32188" y1="80694" x2="31563" y2="77083"/>
                          <a14:backgroundMark x1="61016" y1="79306" x2="62969" y2="72222"/>
                          <a14:backgroundMark x1="66419" y1="71107" x2="71563" y2="69444"/>
                          <a14:backgroundMark x1="62969" y1="72222" x2="63591" y2="72021"/>
                          <a14:backgroundMark x1="71563" y1="69444" x2="75078" y2="73056"/>
                          <a14:backgroundMark x1="75078" y1="73056" x2="71563" y2="76389"/>
                          <a14:backgroundMark x1="71563" y1="76389" x2="61172" y2="79444"/>
                          <a14:backgroundMark x1="46719" y1="32222" x2="47040" y2="32042"/>
                          <a14:backgroundMark x1="71797" y1="30556" x2="72578" y2="30833"/>
                        </a14:backgroundRemoval>
                      </a14:imgEffect>
                    </a14:imgLayer>
                  </a14:imgProps>
                </a:ext>
                <a:ext uri="{28A0092B-C50C-407E-A947-70E740481C1C}">
                  <a14:useLocalDpi xmlns:a14="http://schemas.microsoft.com/office/drawing/2010/main" val="0"/>
                </a:ext>
              </a:extLst>
            </a:blip>
            <a:srcRect l="25283" t="26907" r="16835" b="17435"/>
            <a:stretch>
              <a:fillRect/>
            </a:stretch>
          </p:blipFill>
          <p:spPr bwMode="auto">
            <a:xfrm>
              <a:off x="9577822" y="5079157"/>
              <a:ext cx="2129872" cy="1152000"/>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 5" descr="Une image contenant texte&#10;&#10;Description générée automatiquement">
              <a:extLst>
                <a:ext uri="{FF2B5EF4-FFF2-40B4-BE49-F238E27FC236}">
                  <a16:creationId xmlns:a16="http://schemas.microsoft.com/office/drawing/2014/main" id="{92F9E758-87C5-338C-26AE-33D9ECF0A50B}"/>
                </a:ext>
              </a:extLst>
            </p:cNvPr>
            <p:cNvPicPr>
              <a:picLocks noChangeAspect="1"/>
            </p:cNvPicPr>
            <p:nvPr/>
          </p:nvPicPr>
          <p:blipFill>
            <a:blip r:embed="rId7">
              <a:alphaModFix amt="82000"/>
              <a:extLst>
                <a:ext uri="{BEBA8EAE-BF5A-486C-A8C5-ECC9F3942E4B}">
                  <a14:imgProps xmlns:a14="http://schemas.microsoft.com/office/drawing/2010/main">
                    <a14:imgLayer r:embed="rId8">
                      <a14:imgEffect>
                        <a14:sharpenSoften amount="-75000"/>
                      </a14:imgEffect>
                    </a14:imgLayer>
                  </a14:imgProps>
                </a:ext>
                <a:ext uri="{28A0092B-C50C-407E-A947-70E740481C1C}">
                  <a14:useLocalDpi xmlns:a14="http://schemas.microsoft.com/office/drawing/2010/main" val="0"/>
                </a:ext>
              </a:extLst>
            </a:blip>
            <a:stretch>
              <a:fillRect/>
            </a:stretch>
          </p:blipFill>
          <p:spPr>
            <a:xfrm rot="21163838">
              <a:off x="10923456" y="5601570"/>
              <a:ext cx="405139" cy="175801"/>
            </a:xfrm>
            <a:prstGeom prst="rect">
              <a:avLst/>
            </a:prstGeom>
            <a:effectLst>
              <a:softEdge rad="12700"/>
            </a:effectLst>
          </p:spPr>
        </p:pic>
      </p:grpSp>
    </p:spTree>
    <p:extLst>
      <p:ext uri="{BB962C8B-B14F-4D97-AF65-F5344CB8AC3E}">
        <p14:creationId xmlns:p14="http://schemas.microsoft.com/office/powerpoint/2010/main" val="366080393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103</Words>
  <Application>Microsoft Office PowerPoint</Application>
  <PresentationFormat>Grand écran</PresentationFormat>
  <Paragraphs>3</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Aptos</vt:lpstr>
      <vt:lpstr>Aptos Display</vt:lpstr>
      <vt:lpstr>Arial</vt:lpstr>
      <vt:lpstr>Poppins</vt:lpstr>
      <vt:lpstr>Work Sans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gael jeusset</dc:creator>
  <cp:lastModifiedBy>gael jeusset</cp:lastModifiedBy>
  <cp:revision>1</cp:revision>
  <dcterms:created xsi:type="dcterms:W3CDTF">2026-02-06T11:42:16Z</dcterms:created>
  <dcterms:modified xsi:type="dcterms:W3CDTF">2026-02-06T11:44:00Z</dcterms:modified>
</cp:coreProperties>
</file>