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  <p:sldId id="272" r:id="rId7"/>
    <p:sldId id="273" r:id="rId8"/>
    <p:sldId id="271" r:id="rId9"/>
    <p:sldId id="261" r:id="rId10"/>
    <p:sldId id="274" r:id="rId11"/>
    <p:sldId id="262" r:id="rId12"/>
    <p:sldId id="263" r:id="rId13"/>
    <p:sldId id="275" r:id="rId14"/>
    <p:sldId id="264" r:id="rId15"/>
    <p:sldId id="265" r:id="rId16"/>
    <p:sldId id="266" r:id="rId17"/>
    <p:sldId id="267" r:id="rId18"/>
    <p:sldId id="268" r:id="rId19"/>
    <p:sldId id="270" r:id="rId20"/>
    <p:sldId id="276" r:id="rId21"/>
    <p:sldId id="269" r:id="rId2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55B2650-8940-4E04-9C99-57DF587BB2D0}" v="6" dt="2023-10-31T14:07:57.71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8" d="100"/>
          <a:sy n="88" d="100"/>
        </p:scale>
        <p:origin x="42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el jeusset" userId="4b7a9b9ab9721322" providerId="LiveId" clId="{655B2650-8940-4E04-9C99-57DF587BB2D0}"/>
    <pc:docChg chg="custSel modSld">
      <pc:chgData name="gael jeusset" userId="4b7a9b9ab9721322" providerId="LiveId" clId="{655B2650-8940-4E04-9C99-57DF587BB2D0}" dt="2023-10-31T14:09:10.377" v="56" actId="478"/>
      <pc:docMkLst>
        <pc:docMk/>
      </pc:docMkLst>
      <pc:sldChg chg="addSp delSp modSp mod">
        <pc:chgData name="gael jeusset" userId="4b7a9b9ab9721322" providerId="LiveId" clId="{655B2650-8940-4E04-9C99-57DF587BB2D0}" dt="2023-10-31T14:03:13.037" v="2" actId="1076"/>
        <pc:sldMkLst>
          <pc:docMk/>
          <pc:sldMk cId="2901422575" sldId="261"/>
        </pc:sldMkLst>
        <pc:graphicFrameChg chg="add mod">
          <ac:chgData name="gael jeusset" userId="4b7a9b9ab9721322" providerId="LiveId" clId="{655B2650-8940-4E04-9C99-57DF587BB2D0}" dt="2023-10-31T14:03:13.037" v="2" actId="1076"/>
          <ac:graphicFrameMkLst>
            <pc:docMk/>
            <pc:sldMk cId="2901422575" sldId="261"/>
            <ac:graphicFrameMk id="3" creationId="{57715F21-6319-5E68-40F6-25BE3D1076EC}"/>
          </ac:graphicFrameMkLst>
        </pc:graphicFrameChg>
        <pc:graphicFrameChg chg="del">
          <ac:chgData name="gael jeusset" userId="4b7a9b9ab9721322" providerId="LiveId" clId="{655B2650-8940-4E04-9C99-57DF587BB2D0}" dt="2023-10-31T14:02:55.704" v="0" actId="478"/>
          <ac:graphicFrameMkLst>
            <pc:docMk/>
            <pc:sldMk cId="2901422575" sldId="261"/>
            <ac:graphicFrameMk id="4" creationId="{358F46BA-44DB-EE8B-F645-808AB4EFF6E1}"/>
          </ac:graphicFrameMkLst>
        </pc:graphicFrameChg>
      </pc:sldChg>
      <pc:sldChg chg="addSp delSp modSp mod">
        <pc:chgData name="gael jeusset" userId="4b7a9b9ab9721322" providerId="LiveId" clId="{655B2650-8940-4E04-9C99-57DF587BB2D0}" dt="2023-10-31T14:07:07.985" v="42" actId="1076"/>
        <pc:sldMkLst>
          <pc:docMk/>
          <pc:sldMk cId="2665669627" sldId="263"/>
        </pc:sldMkLst>
        <pc:graphicFrameChg chg="add mod">
          <ac:chgData name="gael jeusset" userId="4b7a9b9ab9721322" providerId="LiveId" clId="{655B2650-8940-4E04-9C99-57DF587BB2D0}" dt="2023-10-31T14:07:07.985" v="42" actId="1076"/>
          <ac:graphicFrameMkLst>
            <pc:docMk/>
            <pc:sldMk cId="2665669627" sldId="263"/>
            <ac:graphicFrameMk id="4" creationId="{1247E45D-9E9B-A149-F56D-47F13BE4C945}"/>
          </ac:graphicFrameMkLst>
        </pc:graphicFrameChg>
        <pc:picChg chg="del">
          <ac:chgData name="gael jeusset" userId="4b7a9b9ab9721322" providerId="LiveId" clId="{655B2650-8940-4E04-9C99-57DF587BB2D0}" dt="2023-10-31T14:07:00.561" v="41" actId="478"/>
          <ac:picMkLst>
            <pc:docMk/>
            <pc:sldMk cId="2665669627" sldId="263"/>
            <ac:picMk id="10" creationId="{59F011DE-D503-D00E-405C-17A28C09ADA3}"/>
          </ac:picMkLst>
        </pc:picChg>
      </pc:sldChg>
      <pc:sldChg chg="delSp mod">
        <pc:chgData name="gael jeusset" userId="4b7a9b9ab9721322" providerId="LiveId" clId="{655B2650-8940-4E04-9C99-57DF587BB2D0}" dt="2023-10-31T14:08:24.079" v="50" actId="478"/>
        <pc:sldMkLst>
          <pc:docMk/>
          <pc:sldMk cId="2450254164" sldId="264"/>
        </pc:sldMkLst>
        <pc:graphicFrameChg chg="del">
          <ac:chgData name="gael jeusset" userId="4b7a9b9ab9721322" providerId="LiveId" clId="{655B2650-8940-4E04-9C99-57DF587BB2D0}" dt="2023-10-31T14:08:24.079" v="50" actId="478"/>
          <ac:graphicFrameMkLst>
            <pc:docMk/>
            <pc:sldMk cId="2450254164" sldId="264"/>
            <ac:graphicFrameMk id="4" creationId="{08EDE853-8C04-90E3-B667-06CE5D9CD882}"/>
          </ac:graphicFrameMkLst>
        </pc:graphicFrameChg>
      </pc:sldChg>
      <pc:sldChg chg="delSp mod">
        <pc:chgData name="gael jeusset" userId="4b7a9b9ab9721322" providerId="LiveId" clId="{655B2650-8940-4E04-9C99-57DF587BB2D0}" dt="2023-10-31T14:08:32.279" v="51" actId="478"/>
        <pc:sldMkLst>
          <pc:docMk/>
          <pc:sldMk cId="3249364062" sldId="265"/>
        </pc:sldMkLst>
        <pc:graphicFrameChg chg="del">
          <ac:chgData name="gael jeusset" userId="4b7a9b9ab9721322" providerId="LiveId" clId="{655B2650-8940-4E04-9C99-57DF587BB2D0}" dt="2023-10-31T14:08:32.279" v="51" actId="478"/>
          <ac:graphicFrameMkLst>
            <pc:docMk/>
            <pc:sldMk cId="3249364062" sldId="265"/>
            <ac:graphicFrameMk id="4" creationId="{B09A485C-D9AE-9CD4-8E01-0BE7955B4865}"/>
          </ac:graphicFrameMkLst>
        </pc:graphicFrameChg>
      </pc:sldChg>
      <pc:sldChg chg="delSp mod">
        <pc:chgData name="gael jeusset" userId="4b7a9b9ab9721322" providerId="LiveId" clId="{655B2650-8940-4E04-9C99-57DF587BB2D0}" dt="2023-10-31T14:08:39.982" v="52" actId="478"/>
        <pc:sldMkLst>
          <pc:docMk/>
          <pc:sldMk cId="3781187874" sldId="266"/>
        </pc:sldMkLst>
        <pc:graphicFrameChg chg="del">
          <ac:chgData name="gael jeusset" userId="4b7a9b9ab9721322" providerId="LiveId" clId="{655B2650-8940-4E04-9C99-57DF587BB2D0}" dt="2023-10-31T14:08:39.982" v="52" actId="478"/>
          <ac:graphicFrameMkLst>
            <pc:docMk/>
            <pc:sldMk cId="3781187874" sldId="266"/>
            <ac:graphicFrameMk id="4" creationId="{703EBE60-A279-45EE-954D-10FB26E38BCB}"/>
          </ac:graphicFrameMkLst>
        </pc:graphicFrameChg>
      </pc:sldChg>
      <pc:sldChg chg="delSp mod">
        <pc:chgData name="gael jeusset" userId="4b7a9b9ab9721322" providerId="LiveId" clId="{655B2650-8940-4E04-9C99-57DF587BB2D0}" dt="2023-10-31T14:08:46.911" v="53" actId="478"/>
        <pc:sldMkLst>
          <pc:docMk/>
          <pc:sldMk cId="4226787752" sldId="267"/>
        </pc:sldMkLst>
        <pc:graphicFrameChg chg="del">
          <ac:chgData name="gael jeusset" userId="4b7a9b9ab9721322" providerId="LiveId" clId="{655B2650-8940-4E04-9C99-57DF587BB2D0}" dt="2023-10-31T14:08:46.911" v="53" actId="478"/>
          <ac:graphicFrameMkLst>
            <pc:docMk/>
            <pc:sldMk cId="4226787752" sldId="267"/>
            <ac:graphicFrameMk id="4" creationId="{8D305C7A-56CD-8934-BDE0-FCC35AB0CF4B}"/>
          </ac:graphicFrameMkLst>
        </pc:graphicFrameChg>
      </pc:sldChg>
      <pc:sldChg chg="delSp mod">
        <pc:chgData name="gael jeusset" userId="4b7a9b9ab9721322" providerId="LiveId" clId="{655B2650-8940-4E04-9C99-57DF587BB2D0}" dt="2023-10-31T14:08:55.098" v="54" actId="478"/>
        <pc:sldMkLst>
          <pc:docMk/>
          <pc:sldMk cId="1586115885" sldId="268"/>
        </pc:sldMkLst>
        <pc:graphicFrameChg chg="del">
          <ac:chgData name="gael jeusset" userId="4b7a9b9ab9721322" providerId="LiveId" clId="{655B2650-8940-4E04-9C99-57DF587BB2D0}" dt="2023-10-31T14:08:55.098" v="54" actId="478"/>
          <ac:graphicFrameMkLst>
            <pc:docMk/>
            <pc:sldMk cId="1586115885" sldId="268"/>
            <ac:graphicFrameMk id="4" creationId="{8EAFB2E2-1F0B-C36D-5631-DF1E05983C85}"/>
          </ac:graphicFrameMkLst>
        </pc:graphicFrameChg>
      </pc:sldChg>
      <pc:sldChg chg="addSp delSp modSp mod">
        <pc:chgData name="gael jeusset" userId="4b7a9b9ab9721322" providerId="LiveId" clId="{655B2650-8940-4E04-9C99-57DF587BB2D0}" dt="2023-10-31T14:06:32.007" v="39" actId="20577"/>
        <pc:sldMkLst>
          <pc:docMk/>
          <pc:sldMk cId="56310235" sldId="274"/>
        </pc:sldMkLst>
        <pc:graphicFrameChg chg="add del mod">
          <ac:chgData name="gael jeusset" userId="4b7a9b9ab9721322" providerId="LiveId" clId="{655B2650-8940-4E04-9C99-57DF587BB2D0}" dt="2023-10-31T14:04:51.206" v="5"/>
          <ac:graphicFrameMkLst>
            <pc:docMk/>
            <pc:sldMk cId="56310235" sldId="274"/>
            <ac:graphicFrameMk id="3" creationId="{9B3CA3CD-2232-0AF0-83EF-013608287BD1}"/>
          </ac:graphicFrameMkLst>
        </pc:graphicFrameChg>
        <pc:graphicFrameChg chg="add mod modGraphic">
          <ac:chgData name="gael jeusset" userId="4b7a9b9ab9721322" providerId="LiveId" clId="{655B2650-8940-4E04-9C99-57DF587BB2D0}" dt="2023-10-31T14:06:32.007" v="39" actId="20577"/>
          <ac:graphicFrameMkLst>
            <pc:docMk/>
            <pc:sldMk cId="56310235" sldId="274"/>
            <ac:graphicFrameMk id="5" creationId="{E6348863-558D-841B-486C-75403129AB72}"/>
          </ac:graphicFrameMkLst>
        </pc:graphicFrameChg>
        <pc:picChg chg="del">
          <ac:chgData name="gael jeusset" userId="4b7a9b9ab9721322" providerId="LiveId" clId="{655B2650-8940-4E04-9C99-57DF587BB2D0}" dt="2023-10-31T14:03:25.279" v="3" actId="478"/>
          <ac:picMkLst>
            <pc:docMk/>
            <pc:sldMk cId="56310235" sldId="274"/>
            <ac:picMk id="15" creationId="{4F05C8CF-9C93-22D2-99E5-4510A6624F53}"/>
          </ac:picMkLst>
        </pc:picChg>
      </pc:sldChg>
      <pc:sldChg chg="addSp delSp modSp mod">
        <pc:chgData name="gael jeusset" userId="4b7a9b9ab9721322" providerId="LiveId" clId="{655B2650-8940-4E04-9C99-57DF587BB2D0}" dt="2023-10-31T14:08:10.812" v="49" actId="20577"/>
        <pc:sldMkLst>
          <pc:docMk/>
          <pc:sldMk cId="2533702359" sldId="275"/>
        </pc:sldMkLst>
        <pc:graphicFrameChg chg="add mod modGraphic">
          <ac:chgData name="gael jeusset" userId="4b7a9b9ab9721322" providerId="LiveId" clId="{655B2650-8940-4E04-9C99-57DF587BB2D0}" dt="2023-10-31T14:08:10.812" v="49" actId="20577"/>
          <ac:graphicFrameMkLst>
            <pc:docMk/>
            <pc:sldMk cId="2533702359" sldId="275"/>
            <ac:graphicFrameMk id="3" creationId="{040A9E7C-5F76-C354-C97A-AF408BAC5839}"/>
          </ac:graphicFrameMkLst>
        </pc:graphicFrameChg>
        <pc:graphicFrameChg chg="del modGraphic">
          <ac:chgData name="gael jeusset" userId="4b7a9b9ab9721322" providerId="LiveId" clId="{655B2650-8940-4E04-9C99-57DF587BB2D0}" dt="2023-10-31T14:07:22.204" v="44" actId="478"/>
          <ac:graphicFrameMkLst>
            <pc:docMk/>
            <pc:sldMk cId="2533702359" sldId="275"/>
            <ac:graphicFrameMk id="11" creationId="{D1D48225-317D-1CF6-6F00-CF4B63A43BA9}"/>
          </ac:graphicFrameMkLst>
        </pc:graphicFrameChg>
      </pc:sldChg>
      <pc:sldChg chg="delSp modSp mod">
        <pc:chgData name="gael jeusset" userId="4b7a9b9ab9721322" providerId="LiveId" clId="{655B2650-8940-4E04-9C99-57DF587BB2D0}" dt="2023-10-31T14:09:10.377" v="56" actId="478"/>
        <pc:sldMkLst>
          <pc:docMk/>
          <pc:sldMk cId="2692195464" sldId="276"/>
        </pc:sldMkLst>
        <pc:graphicFrameChg chg="del modGraphic">
          <ac:chgData name="gael jeusset" userId="4b7a9b9ab9721322" providerId="LiveId" clId="{655B2650-8940-4E04-9C99-57DF587BB2D0}" dt="2023-10-31T14:09:10.377" v="56" actId="478"/>
          <ac:graphicFrameMkLst>
            <pc:docMk/>
            <pc:sldMk cId="2692195464" sldId="276"/>
            <ac:graphicFrameMk id="3" creationId="{8513747A-2CA0-AC4D-4687-5C612CD32899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68B9E-EFF5-4A63-9719-1EA325799366}" type="datetimeFigureOut">
              <a:rPr lang="fr-FR" smtClean="0"/>
              <a:t>31/10/2023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63D97-8597-434E-825C-44BF22358C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86323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68B9E-EFF5-4A63-9719-1EA325799366}" type="datetimeFigureOut">
              <a:rPr lang="fr-FR" smtClean="0"/>
              <a:t>31/10/2023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63D97-8597-434E-825C-44BF22358C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9915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68B9E-EFF5-4A63-9719-1EA325799366}" type="datetimeFigureOut">
              <a:rPr lang="fr-FR" smtClean="0"/>
              <a:t>31/10/2023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63D97-8597-434E-825C-44BF22358C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7151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68B9E-EFF5-4A63-9719-1EA325799366}" type="datetimeFigureOut">
              <a:rPr lang="fr-FR" smtClean="0"/>
              <a:t>31/10/2023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63D97-8597-434E-825C-44BF22358C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3205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68B9E-EFF5-4A63-9719-1EA325799366}" type="datetimeFigureOut">
              <a:rPr lang="fr-FR" smtClean="0"/>
              <a:t>31/10/2023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63D97-8597-434E-825C-44BF22358C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463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68B9E-EFF5-4A63-9719-1EA325799366}" type="datetimeFigureOut">
              <a:rPr lang="fr-FR" smtClean="0"/>
              <a:t>31/10/2023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63D97-8597-434E-825C-44BF22358C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5607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68B9E-EFF5-4A63-9719-1EA325799366}" type="datetimeFigureOut">
              <a:rPr lang="fr-FR" smtClean="0"/>
              <a:t>31/10/2023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63D97-8597-434E-825C-44BF22358C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0149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68B9E-EFF5-4A63-9719-1EA325799366}" type="datetimeFigureOut">
              <a:rPr lang="fr-FR" smtClean="0"/>
              <a:t>31/10/2023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63D97-8597-434E-825C-44BF22358C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4471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68B9E-EFF5-4A63-9719-1EA325799366}" type="datetimeFigureOut">
              <a:rPr lang="fr-FR" smtClean="0"/>
              <a:t>31/10/2023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63D97-8597-434E-825C-44BF22358C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0356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68B9E-EFF5-4A63-9719-1EA325799366}" type="datetimeFigureOut">
              <a:rPr lang="fr-FR" smtClean="0"/>
              <a:t>31/10/2023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63D97-8597-434E-825C-44BF22358C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8640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68B9E-EFF5-4A63-9719-1EA325799366}" type="datetimeFigureOut">
              <a:rPr lang="fr-FR" smtClean="0"/>
              <a:t>31/10/2023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63D97-8597-434E-825C-44BF22358C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1332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F68B9E-EFF5-4A63-9719-1EA325799366}" type="datetimeFigureOut">
              <a:rPr lang="fr-FR" smtClean="0"/>
              <a:t>31/10/2023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B63D97-8597-434E-825C-44BF22358C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5996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E2EB7817-E168-4C54-A112-A79DDCDB3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303850" y="891541"/>
            <a:ext cx="5866189" cy="4074074"/>
          </a:xfrm>
        </p:spPr>
        <p:txBody>
          <a:bodyPr>
            <a:normAutofit/>
          </a:bodyPr>
          <a:lstStyle/>
          <a:p>
            <a:pPr algn="l"/>
            <a:r>
              <a:rPr lang="fr-FR" sz="8800"/>
              <a:t>Bonjour et bienvenue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03850" y="4965613"/>
            <a:ext cx="5866189" cy="921039"/>
          </a:xfrm>
        </p:spPr>
        <p:txBody>
          <a:bodyPr>
            <a:normAutofit/>
          </a:bodyPr>
          <a:lstStyle/>
          <a:p>
            <a:pPr algn="l"/>
            <a:r>
              <a:rPr lang="fr-FR" dirty="0"/>
              <a:t>Conducteur du transport routier de marchandises sur porteur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358AEE7-96E5-490E-93E2-263A0D51B1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91540"/>
            <a:ext cx="722376" cy="5071110"/>
          </a:xfrm>
          <a:prstGeom prst="rect">
            <a:avLst/>
          </a:prstGeom>
          <a:solidFill>
            <a:srgbClr val="4C5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Image 4" descr="Une image contenant texte&#10;&#10;Description générée automatiquement">
            <a:extLst>
              <a:ext uri="{FF2B5EF4-FFF2-40B4-BE49-F238E27FC236}">
                <a16:creationId xmlns:a16="http://schemas.microsoft.com/office/drawing/2014/main" id="{13DCC9DF-8774-B39B-A782-AFAD3F3E60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2815" y="4256766"/>
            <a:ext cx="4000156" cy="1037077"/>
          </a:xfrm>
          <a:prstGeom prst="rect">
            <a:avLst/>
          </a:prstGeom>
          <a:effectLst>
            <a:outerShdw blurRad="406400" dist="317500" dir="5400000" sx="89000" sy="89000" rotWithShape="0">
              <a:prstClr val="black">
                <a:alpha val="15000"/>
              </a:prstClr>
            </a:outerShdw>
          </a:effectLst>
        </p:spPr>
      </p:pic>
      <p:pic>
        <p:nvPicPr>
          <p:cNvPr id="4" name="Image 3" descr="Une image contenant texte, camion, extérieur, route&#10;&#10;Description générée automatiquement">
            <a:extLst>
              <a:ext uri="{FF2B5EF4-FFF2-40B4-BE49-F238E27FC236}">
                <a16:creationId xmlns:a16="http://schemas.microsoft.com/office/drawing/2014/main" id="{2625FC38-D342-E574-B213-84A8F146274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7083" y="1270350"/>
            <a:ext cx="3995888" cy="1628324"/>
          </a:xfrm>
          <a:prstGeom prst="rect">
            <a:avLst/>
          </a:prstGeom>
          <a:effectLst>
            <a:outerShdw blurRad="406400" dist="317500" dir="5400000" sx="89000" sy="89000" rotWithShape="0">
              <a:prstClr val="black">
                <a:alpha val="15000"/>
              </a:prstClr>
            </a:outerShdw>
          </a:effectLst>
        </p:spPr>
      </p:pic>
      <p:pic>
        <p:nvPicPr>
          <p:cNvPr id="6" name="Image 5" descr="Une image contenant texte, signe, clipart&#10;&#10;Description générée automatiquement">
            <a:extLst>
              <a:ext uri="{FF2B5EF4-FFF2-40B4-BE49-F238E27FC236}">
                <a16:creationId xmlns:a16="http://schemas.microsoft.com/office/drawing/2014/main" id="{43E60169-93B3-83EB-C3F7-73918E98A41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06655" y="6212672"/>
            <a:ext cx="362713" cy="313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20567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932873"/>
            <a:ext cx="10515600" cy="477746"/>
          </a:xfrm>
        </p:spPr>
        <p:txBody>
          <a:bodyPr>
            <a:normAutofit/>
          </a:bodyPr>
          <a:lstStyle/>
          <a:p>
            <a:r>
              <a:rPr lang="fr-FR" sz="2800" dirty="0"/>
              <a:t>Conducteur du transport routier de marchandises sur porteur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525055" y="1709188"/>
            <a:ext cx="5181600" cy="4351338"/>
          </a:xfr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fr-FR" b="1" dirty="0"/>
              <a:t>Épreuves Anticipées</a:t>
            </a:r>
          </a:p>
          <a:p>
            <a:pPr marL="0" indent="0" algn="ctr">
              <a:buNone/>
            </a:pPr>
            <a:r>
              <a:rPr lang="fr-FR" sz="2100" b="1" dirty="0"/>
              <a:t>Mise en situation professionnel N°1</a:t>
            </a:r>
          </a:p>
          <a:p>
            <a:r>
              <a:rPr lang="fr-FR" b="1" dirty="0"/>
              <a:t>Durée (3h45 min)</a:t>
            </a:r>
          </a:p>
          <a:p>
            <a:pPr lvl="1"/>
            <a:r>
              <a:rPr lang="fr-FR" b="1" dirty="0"/>
              <a:t>ETG  (2h00)</a:t>
            </a:r>
          </a:p>
          <a:p>
            <a:pPr marL="457200" lvl="1" indent="0">
              <a:buNone/>
            </a:pPr>
            <a:r>
              <a:rPr lang="fr-FR" dirty="0"/>
              <a:t>Le questionnaire professionnel (Epreuve Théorique Générale) porte sur la connaissance des règlements concernant la circulation, la conduite d’un véhicule et la connaissance des bons comportements du conducteur.</a:t>
            </a:r>
          </a:p>
          <a:p>
            <a:pPr lvl="1"/>
            <a:r>
              <a:rPr lang="fr-FR" b="1" dirty="0"/>
              <a:t>Temps 1 (30 min) </a:t>
            </a:r>
          </a:p>
          <a:p>
            <a:pPr marL="457200" lvl="1" indent="0">
              <a:buNone/>
            </a:pPr>
            <a:r>
              <a:rPr lang="fr-FR" dirty="0"/>
              <a:t> En présence du jury, le candidat effectue des vérifications courantes de sécurité et un exercice de maniabilité. </a:t>
            </a:r>
          </a:p>
          <a:p>
            <a:pPr lvl="1"/>
            <a:r>
              <a:rPr lang="fr-FR" b="1" dirty="0"/>
              <a:t>Temps 2 (1 h 00) </a:t>
            </a:r>
            <a:r>
              <a:rPr lang="fr-FR" dirty="0"/>
              <a:t>: </a:t>
            </a:r>
          </a:p>
          <a:p>
            <a:pPr marL="457200" lvl="1" indent="0">
              <a:buNone/>
            </a:pPr>
            <a:r>
              <a:rPr lang="fr-FR" dirty="0"/>
              <a:t>En présence d’un inspecteur du permis de conduire, et d’au moins un membre du jury, le candidat tire au sort un itinéraire et conduit pendant 45 minutes.</a:t>
            </a:r>
          </a:p>
          <a:p>
            <a:pPr lvl="1"/>
            <a:endParaRPr lang="fr-FR" b="1" dirty="0"/>
          </a:p>
        </p:txBody>
      </p:sp>
      <p:pic>
        <p:nvPicPr>
          <p:cNvPr id="7" name="Image 6" descr="Une image contenant texte, camion, extérieur, route&#10;&#10;Description générée automatiquement">
            <a:extLst>
              <a:ext uri="{FF2B5EF4-FFF2-40B4-BE49-F238E27FC236}">
                <a16:creationId xmlns:a16="http://schemas.microsoft.com/office/drawing/2014/main" id="{37BEB2BB-C64C-75CF-942B-7B12171BC5F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3862" y="172978"/>
            <a:ext cx="1800000" cy="735625"/>
          </a:xfrm>
          <a:prstGeom prst="rect">
            <a:avLst/>
          </a:prstGeom>
        </p:spPr>
      </p:pic>
      <p:pic>
        <p:nvPicPr>
          <p:cNvPr id="8" name="Image 7" descr="Une image contenant texte&#10;&#10;Description générée automatiquement">
            <a:extLst>
              <a:ext uri="{FF2B5EF4-FFF2-40B4-BE49-F238E27FC236}">
                <a16:creationId xmlns:a16="http://schemas.microsoft.com/office/drawing/2014/main" id="{452E7632-F5CD-58BC-A9B6-B40E1B56041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1887" y="157003"/>
            <a:ext cx="2700000" cy="700006"/>
          </a:xfrm>
          <a:prstGeom prst="rect">
            <a:avLst/>
          </a:prstGeom>
        </p:spPr>
      </p:pic>
      <p:pic>
        <p:nvPicPr>
          <p:cNvPr id="9" name="Image 8" descr="Une image contenant texte, signe, clipart&#10;&#10;Description générée automatiquement">
            <a:extLst>
              <a:ext uri="{FF2B5EF4-FFF2-40B4-BE49-F238E27FC236}">
                <a16:creationId xmlns:a16="http://schemas.microsoft.com/office/drawing/2014/main" id="{E64623F6-103C-DA9C-AA88-0F6A59B1F88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06655" y="6212672"/>
            <a:ext cx="362713" cy="313945"/>
          </a:xfrm>
          <a:prstGeom prst="rect">
            <a:avLst/>
          </a:prstGeom>
        </p:spPr>
      </p:pic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E6348863-558D-841B-486C-75403129AB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2508717"/>
              </p:ext>
            </p:extLst>
          </p:nvPr>
        </p:nvGraphicFramePr>
        <p:xfrm>
          <a:off x="2356526" y="3075220"/>
          <a:ext cx="2362200" cy="548640"/>
        </p:xfrm>
        <a:graphic>
          <a:graphicData uri="http://schemas.openxmlformats.org/drawingml/2006/table">
            <a:tbl>
              <a:tblPr/>
              <a:tblGrid>
                <a:gridCol w="393700">
                  <a:extLst>
                    <a:ext uri="{9D8B030D-6E8A-4147-A177-3AD203B41FA5}">
                      <a16:colId xmlns:a16="http://schemas.microsoft.com/office/drawing/2014/main" val="3019793749"/>
                    </a:ext>
                  </a:extLst>
                </a:gridCol>
                <a:gridCol w="393700">
                  <a:extLst>
                    <a:ext uri="{9D8B030D-6E8A-4147-A177-3AD203B41FA5}">
                      <a16:colId xmlns:a16="http://schemas.microsoft.com/office/drawing/2014/main" val="542753730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2832987765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2491872352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 dirty="0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 dirty="0">
                          <a:solidFill>
                            <a:srgbClr val="203764"/>
                          </a:solidFill>
                          <a:effectLst/>
                          <a:latin typeface="Trebuchet MS" panose="020B0603020202020204" pitchFamily="34" charset="0"/>
                        </a:rPr>
                        <a:t> ETG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007587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J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 dirty="0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2 jurys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 dirty="0">
                          <a:solidFill>
                            <a:srgbClr val="203764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  <a:r>
                        <a:rPr lang="fr-FR" sz="800" b="0" i="0" u="none" strike="noStrike" dirty="0" err="1">
                          <a:solidFill>
                            <a:srgbClr val="203764"/>
                          </a:solidFill>
                          <a:effectLst/>
                          <a:latin typeface="Trebuchet MS" panose="020B0603020202020204" pitchFamily="34" charset="0"/>
                        </a:rPr>
                        <a:t>Circu</a:t>
                      </a:r>
                      <a:r>
                        <a:rPr lang="fr-FR" sz="800" b="0" i="0" u="none" strike="noStrike" dirty="0">
                          <a:solidFill>
                            <a:srgbClr val="203764"/>
                          </a:solidFill>
                          <a:effectLst/>
                          <a:latin typeface="Trebuchet MS" panose="020B0603020202020204" pitchFamily="34" charset="0"/>
                        </a:rPr>
                        <a:t> + IESM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07192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V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 dirty="0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2 jurys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 dirty="0" err="1">
                          <a:solidFill>
                            <a:srgbClr val="203764"/>
                          </a:solidFill>
                          <a:effectLst/>
                          <a:latin typeface="Trebuchet MS" panose="020B0603020202020204" pitchFamily="34" charset="0"/>
                        </a:rPr>
                        <a:t>Circu</a:t>
                      </a:r>
                      <a:r>
                        <a:rPr lang="fr-FR" sz="800" b="0" i="0" u="none" strike="noStrike" dirty="0">
                          <a:solidFill>
                            <a:srgbClr val="203764"/>
                          </a:solidFill>
                          <a:effectLst/>
                          <a:latin typeface="Trebuchet MS" panose="020B0603020202020204" pitchFamily="34" charset="0"/>
                        </a:rPr>
                        <a:t> + IESM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92558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3102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 dirty="0"/>
              <a:t>Conducteur du transport routier de marchandises sur porteur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2704011" y="1690688"/>
            <a:ext cx="5306047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IESM</a:t>
            </a:r>
            <a:r>
              <a:rPr lang="fr-FR" dirty="0"/>
              <a:t> : interrogation écrite de sécurité et de manœuvre</a:t>
            </a:r>
          </a:p>
          <a:p>
            <a:r>
              <a:rPr lang="fr-FR" dirty="0"/>
              <a:t>En présence de 2 jurys</a:t>
            </a:r>
          </a:p>
          <a:p>
            <a:r>
              <a:rPr lang="fr-FR" dirty="0"/>
              <a:t>30 minutes par candidat</a:t>
            </a:r>
          </a:p>
          <a:p>
            <a:r>
              <a:rPr lang="fr-FR" dirty="0"/>
              <a:t>Page 19 livret de suivi</a:t>
            </a:r>
          </a:p>
          <a:p>
            <a:r>
              <a:rPr lang="fr-FR" dirty="0"/>
              <a:t>10 questions écrites sur 200 </a:t>
            </a:r>
            <a:r>
              <a:rPr lang="fr-FR" sz="2400" dirty="0">
                <a:solidFill>
                  <a:srgbClr val="FF0000"/>
                </a:solidFill>
              </a:rPr>
              <a:t>E</a:t>
            </a:r>
          </a:p>
          <a:p>
            <a:r>
              <a:rPr lang="fr-FR" dirty="0"/>
              <a:t>Vérification socle 1 (jusqu’au 5.)</a:t>
            </a:r>
          </a:p>
          <a:p>
            <a:r>
              <a:rPr lang="fr-FR" dirty="0"/>
              <a:t>1 thème tiré au sort sur 6</a:t>
            </a:r>
          </a:p>
          <a:p>
            <a:r>
              <a:rPr lang="fr-FR" dirty="0"/>
              <a:t>1 fiche orale sur 12 </a:t>
            </a:r>
            <a:r>
              <a:rPr lang="fr-FR" sz="2400" dirty="0">
                <a:solidFill>
                  <a:srgbClr val="FF0000"/>
                </a:solidFill>
              </a:rPr>
              <a:t>E</a:t>
            </a:r>
          </a:p>
          <a:p>
            <a:r>
              <a:rPr lang="fr-FR" dirty="0"/>
              <a:t>Vérification socle 2 </a:t>
            </a:r>
            <a:r>
              <a:rPr lang="fr-FR" sz="2400" dirty="0">
                <a:solidFill>
                  <a:srgbClr val="FF0000"/>
                </a:solidFill>
              </a:rPr>
              <a:t>E</a:t>
            </a:r>
          </a:p>
          <a:p>
            <a:r>
              <a:rPr lang="fr-FR" dirty="0"/>
              <a:t>2 manœuvres (sur 4 pistes possibles)</a:t>
            </a:r>
          </a:p>
          <a:p>
            <a:endParaRPr lang="fr-FR" dirty="0"/>
          </a:p>
          <a:p>
            <a:r>
              <a:rPr lang="fr-FR" dirty="0"/>
              <a:t>Réussite si :</a:t>
            </a:r>
          </a:p>
          <a:p>
            <a:r>
              <a:rPr lang="fr-FR" dirty="0"/>
              <a:t>17/21 points et 1 manœuvre réussie 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5731" y="1690688"/>
            <a:ext cx="3343742" cy="4896533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6" name="Image 5" descr="Une image contenant texte, camion, extérieur, route&#10;&#10;Description générée automatiquement">
            <a:extLst>
              <a:ext uri="{FF2B5EF4-FFF2-40B4-BE49-F238E27FC236}">
                <a16:creationId xmlns:a16="http://schemas.microsoft.com/office/drawing/2014/main" id="{BD6A80BC-5222-5F06-B9A8-E5A0811B023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3862" y="172978"/>
            <a:ext cx="1800000" cy="735625"/>
          </a:xfrm>
          <a:prstGeom prst="rect">
            <a:avLst/>
          </a:prstGeom>
        </p:spPr>
      </p:pic>
      <p:pic>
        <p:nvPicPr>
          <p:cNvPr id="7" name="Image 6" descr="Une image contenant texte&#10;&#10;Description générée automatiquement">
            <a:extLst>
              <a:ext uri="{FF2B5EF4-FFF2-40B4-BE49-F238E27FC236}">
                <a16:creationId xmlns:a16="http://schemas.microsoft.com/office/drawing/2014/main" id="{58BB8AD8-62D3-B67F-739C-1BC09BE8D71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1887" y="157003"/>
            <a:ext cx="2700000" cy="700006"/>
          </a:xfrm>
          <a:prstGeom prst="rect">
            <a:avLst/>
          </a:prstGeom>
        </p:spPr>
      </p:pic>
      <p:pic>
        <p:nvPicPr>
          <p:cNvPr id="8" name="Image 7" descr="Une image contenant texte, signe, clipart&#10;&#10;Description générée automatiquement">
            <a:extLst>
              <a:ext uri="{FF2B5EF4-FFF2-40B4-BE49-F238E27FC236}">
                <a16:creationId xmlns:a16="http://schemas.microsoft.com/office/drawing/2014/main" id="{113152E9-FDFE-EE8A-F6E8-7ADBF11D131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06655" y="6212672"/>
            <a:ext cx="362713" cy="313945"/>
          </a:xfrm>
          <a:prstGeom prst="rect">
            <a:avLst/>
          </a:prstGeom>
        </p:spPr>
      </p:pic>
      <p:sp>
        <p:nvSpPr>
          <p:cNvPr id="12" name="ZoneTexte 11">
            <a:extLst>
              <a:ext uri="{FF2B5EF4-FFF2-40B4-BE49-F238E27FC236}">
                <a16:creationId xmlns:a16="http://schemas.microsoft.com/office/drawing/2014/main" id="{D8DB0792-6B40-73D6-7285-0111A4E44465}"/>
              </a:ext>
            </a:extLst>
          </p:cNvPr>
          <p:cNvSpPr txBox="1"/>
          <p:nvPr/>
        </p:nvSpPr>
        <p:spPr>
          <a:xfrm>
            <a:off x="2308342" y="1269762"/>
            <a:ext cx="609738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b="1" u="sng" dirty="0">
                <a:latin typeface="ArialNarrow"/>
              </a:rPr>
              <a:t>Mise en situation professionnelle n°1</a:t>
            </a:r>
            <a:r>
              <a:rPr lang="fr-FR" dirty="0">
                <a:latin typeface="ArialNarrow"/>
              </a:rPr>
              <a:t>: </a:t>
            </a:r>
          </a:p>
        </p:txBody>
      </p:sp>
    </p:spTree>
    <p:extLst>
      <p:ext uri="{BB962C8B-B14F-4D97-AF65-F5344CB8AC3E}">
        <p14:creationId xmlns:p14="http://schemas.microsoft.com/office/powerpoint/2010/main" val="17695005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 dirty="0"/>
              <a:t>Conducteur du transport routier de marchandises sur porteur</a:t>
            </a: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7668" y="1690688"/>
            <a:ext cx="3115110" cy="4239217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7" name="ZoneTexte 6"/>
          <p:cNvSpPr txBox="1"/>
          <p:nvPr/>
        </p:nvSpPr>
        <p:spPr>
          <a:xfrm>
            <a:off x="2568893" y="1481682"/>
            <a:ext cx="518595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Circulation:</a:t>
            </a:r>
          </a:p>
          <a:p>
            <a:r>
              <a:rPr lang="fr-FR" dirty="0"/>
              <a:t>En présence d’un jury et d’un expert.</a:t>
            </a:r>
          </a:p>
          <a:p>
            <a:r>
              <a:rPr lang="fr-FR" dirty="0"/>
              <a:t>45 minutes de circulation sur un itinéraire défini.</a:t>
            </a:r>
          </a:p>
          <a:p>
            <a:r>
              <a:rPr lang="fr-FR" dirty="0"/>
              <a:t>Recevabilité fixée à 17/28 sans note éliminatoire.</a:t>
            </a:r>
          </a:p>
          <a:p>
            <a:endParaRPr lang="fr-FR" dirty="0"/>
          </a:p>
          <a:p>
            <a:r>
              <a:rPr lang="fr-FR" dirty="0"/>
              <a:t>En cas d’échec à la circulation :</a:t>
            </a:r>
          </a:p>
          <a:p>
            <a:r>
              <a:rPr lang="fr-FR" dirty="0"/>
              <a:t>Le rattrapage de la conduite a lieu au cours du parcours de formation restant ou au moment des épreuves de fin de formation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2568893" y="4067005"/>
            <a:ext cx="518595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Epreuve Théorique Générale – ETG </a:t>
            </a:r>
            <a:r>
              <a:rPr lang="fr-FR" dirty="0"/>
              <a:t>concerne </a:t>
            </a:r>
            <a:r>
              <a:rPr lang="fr-FR" b="1" dirty="0"/>
              <a:t>tout candidat non titulaire </a:t>
            </a:r>
            <a:r>
              <a:rPr lang="fr-FR" dirty="0"/>
              <a:t>de la catégorie C du permis de conduire. 2 séries de code réussite à 35/40</a:t>
            </a:r>
          </a:p>
          <a:p>
            <a:r>
              <a:rPr lang="fr-FR" dirty="0"/>
              <a:t>Ce questionnaire, porte sur la connaissance des règlements concernant la circulation, la conduite d’un véhicule et des bons comportements du conducteur.</a:t>
            </a:r>
          </a:p>
          <a:p>
            <a:r>
              <a:rPr lang="fr-FR" dirty="0"/>
              <a:t>Le questionnaire professionnel (ETG) fait partie des épreuves anticipées</a:t>
            </a:r>
          </a:p>
        </p:txBody>
      </p:sp>
      <p:pic>
        <p:nvPicPr>
          <p:cNvPr id="3" name="Image 2" descr="Une image contenant texte, camion, extérieur, route&#10;&#10;Description générée automatiquement">
            <a:extLst>
              <a:ext uri="{FF2B5EF4-FFF2-40B4-BE49-F238E27FC236}">
                <a16:creationId xmlns:a16="http://schemas.microsoft.com/office/drawing/2014/main" id="{F2BF44E0-65E7-D148-0794-14CE9ECC417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3862" y="172978"/>
            <a:ext cx="1800000" cy="735625"/>
          </a:xfrm>
          <a:prstGeom prst="rect">
            <a:avLst/>
          </a:prstGeom>
        </p:spPr>
      </p:pic>
      <p:pic>
        <p:nvPicPr>
          <p:cNvPr id="5" name="Image 4" descr="Une image contenant texte&#10;&#10;Description générée automatiquement">
            <a:extLst>
              <a:ext uri="{FF2B5EF4-FFF2-40B4-BE49-F238E27FC236}">
                <a16:creationId xmlns:a16="http://schemas.microsoft.com/office/drawing/2014/main" id="{55864F64-3231-97D6-F5B9-84C41E3A279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1887" y="157003"/>
            <a:ext cx="2700000" cy="700006"/>
          </a:xfrm>
          <a:prstGeom prst="rect">
            <a:avLst/>
          </a:prstGeom>
        </p:spPr>
      </p:pic>
      <p:pic>
        <p:nvPicPr>
          <p:cNvPr id="9" name="Image 8" descr="Une image contenant texte, signe, clipart&#10;&#10;Description générée automatiquement">
            <a:extLst>
              <a:ext uri="{FF2B5EF4-FFF2-40B4-BE49-F238E27FC236}">
                <a16:creationId xmlns:a16="http://schemas.microsoft.com/office/drawing/2014/main" id="{759D86B4-1525-B318-D518-13401B57DB7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06655" y="6212672"/>
            <a:ext cx="362713" cy="313945"/>
          </a:xfrm>
          <a:prstGeom prst="rect">
            <a:avLst/>
          </a:prstGeom>
        </p:spPr>
      </p:pic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1247E45D-9E9B-A149-F56D-47F13BE4C9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7500997"/>
              </p:ext>
            </p:extLst>
          </p:nvPr>
        </p:nvGraphicFramePr>
        <p:xfrm>
          <a:off x="-342900" y="2987336"/>
          <a:ext cx="2362200" cy="548640"/>
        </p:xfrm>
        <a:graphic>
          <a:graphicData uri="http://schemas.openxmlformats.org/drawingml/2006/table">
            <a:tbl>
              <a:tblPr/>
              <a:tblGrid>
                <a:gridCol w="393700">
                  <a:extLst>
                    <a:ext uri="{9D8B030D-6E8A-4147-A177-3AD203B41FA5}">
                      <a16:colId xmlns:a16="http://schemas.microsoft.com/office/drawing/2014/main" val="3019793749"/>
                    </a:ext>
                  </a:extLst>
                </a:gridCol>
                <a:gridCol w="393700">
                  <a:extLst>
                    <a:ext uri="{9D8B030D-6E8A-4147-A177-3AD203B41FA5}">
                      <a16:colId xmlns:a16="http://schemas.microsoft.com/office/drawing/2014/main" val="542753730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2832987765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2491872352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 dirty="0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 dirty="0">
                          <a:solidFill>
                            <a:srgbClr val="203764"/>
                          </a:solidFill>
                          <a:effectLst/>
                          <a:latin typeface="Trebuchet MS" panose="020B0603020202020204" pitchFamily="34" charset="0"/>
                        </a:rPr>
                        <a:t> ETG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007587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J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 dirty="0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2 jurys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 dirty="0">
                          <a:solidFill>
                            <a:srgbClr val="203764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  <a:r>
                        <a:rPr lang="fr-FR" sz="800" b="0" i="0" u="none" strike="noStrike" dirty="0" err="1">
                          <a:solidFill>
                            <a:srgbClr val="203764"/>
                          </a:solidFill>
                          <a:effectLst/>
                          <a:latin typeface="Trebuchet MS" panose="020B0603020202020204" pitchFamily="34" charset="0"/>
                        </a:rPr>
                        <a:t>Circu</a:t>
                      </a:r>
                      <a:r>
                        <a:rPr lang="fr-FR" sz="800" b="0" i="0" u="none" strike="noStrike" dirty="0">
                          <a:solidFill>
                            <a:srgbClr val="203764"/>
                          </a:solidFill>
                          <a:effectLst/>
                          <a:latin typeface="Trebuchet MS" panose="020B0603020202020204" pitchFamily="34" charset="0"/>
                        </a:rPr>
                        <a:t> + IESM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07192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V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 dirty="0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2 jurys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 dirty="0" err="1">
                          <a:solidFill>
                            <a:srgbClr val="203764"/>
                          </a:solidFill>
                          <a:effectLst/>
                          <a:latin typeface="Trebuchet MS" panose="020B0603020202020204" pitchFamily="34" charset="0"/>
                        </a:rPr>
                        <a:t>Circu</a:t>
                      </a:r>
                      <a:r>
                        <a:rPr lang="fr-FR" sz="800" b="0" i="0" u="none" strike="noStrike" dirty="0">
                          <a:solidFill>
                            <a:srgbClr val="203764"/>
                          </a:solidFill>
                          <a:effectLst/>
                          <a:latin typeface="Trebuchet MS" panose="020B0603020202020204" pitchFamily="34" charset="0"/>
                        </a:rPr>
                        <a:t> + IESM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92558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56696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932873"/>
            <a:ext cx="10515600" cy="477746"/>
          </a:xfrm>
        </p:spPr>
        <p:txBody>
          <a:bodyPr>
            <a:normAutofit/>
          </a:bodyPr>
          <a:lstStyle/>
          <a:p>
            <a:r>
              <a:rPr lang="fr-FR" sz="2800" dirty="0"/>
              <a:t>Conducteur du transport routier de marchandises sur porteur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525055" y="1709188"/>
            <a:ext cx="5181600" cy="4351338"/>
          </a:xfr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>
            <a:normAutofit fontScale="55000" lnSpcReduction="20000"/>
          </a:bodyPr>
          <a:lstStyle/>
          <a:p>
            <a:pPr marL="0" indent="0" algn="ctr">
              <a:buNone/>
            </a:pPr>
            <a:r>
              <a:rPr lang="fr-FR" b="1" dirty="0"/>
              <a:t>Épreuves finales</a:t>
            </a:r>
          </a:p>
          <a:p>
            <a:pPr marL="0" indent="0" algn="ctr">
              <a:buNone/>
            </a:pPr>
            <a:r>
              <a:rPr lang="fr-FR" b="1" dirty="0"/>
              <a:t>Réalisation d'une opération de transport (2 h 15 min)</a:t>
            </a:r>
          </a:p>
          <a:p>
            <a:pPr marL="0" indent="0" algn="ctr">
              <a:buNone/>
            </a:pPr>
            <a:r>
              <a:rPr lang="fr-FR" b="1" dirty="0"/>
              <a:t>Mise situation professionnel N°2</a:t>
            </a:r>
          </a:p>
          <a:p>
            <a:pPr marL="0" indent="0">
              <a:buNone/>
            </a:pPr>
            <a:r>
              <a:rPr lang="fr-FR" dirty="0"/>
              <a:t>Trois contextes sont proposés pour l’opération de transport :</a:t>
            </a:r>
          </a:p>
          <a:p>
            <a:pPr marL="0" indent="0">
              <a:buNone/>
            </a:pPr>
            <a:r>
              <a:rPr lang="fr-FR" dirty="0"/>
              <a:t>1 - une tournée de livraison,</a:t>
            </a:r>
          </a:p>
          <a:p>
            <a:pPr marL="0" indent="0">
              <a:buNone/>
            </a:pPr>
            <a:r>
              <a:rPr lang="fr-FR" dirty="0"/>
              <a:t>2 - un transport international,</a:t>
            </a:r>
          </a:p>
          <a:p>
            <a:pPr marL="0" indent="0">
              <a:buNone/>
            </a:pPr>
            <a:r>
              <a:rPr lang="fr-FR" dirty="0"/>
              <a:t>3 - un transport national.</a:t>
            </a:r>
          </a:p>
          <a:p>
            <a:r>
              <a:rPr lang="fr-FR" dirty="0"/>
              <a:t>La durée de l'épreuve intègre un temps de préparation et de rédaction d'au plus 60 minutes selon l’étude de cas.</a:t>
            </a:r>
          </a:p>
          <a:p>
            <a:r>
              <a:rPr lang="fr-FR" dirty="0"/>
              <a:t>Chaque étude de cas comporte :</a:t>
            </a:r>
          </a:p>
          <a:p>
            <a:r>
              <a:rPr lang="fr-FR" dirty="0"/>
              <a:t>- la rédaction d’un constat européen d’accident ou d’un compte rendu d’accident, ou l’analyse un constat européen d’accident à partir d’une situation d’accident ;</a:t>
            </a:r>
          </a:p>
          <a:p>
            <a:r>
              <a:rPr lang="fr-FR" dirty="0"/>
              <a:t>- un questionnement du jury sur les fonctionnalités, la manipulation de l’appareil de contrôle et l’impression d’un ticket de tachygraphe</a:t>
            </a:r>
          </a:p>
        </p:txBody>
      </p:sp>
      <p:pic>
        <p:nvPicPr>
          <p:cNvPr id="7" name="Image 6" descr="Une image contenant texte, camion, extérieur, route&#10;&#10;Description générée automatiquement">
            <a:extLst>
              <a:ext uri="{FF2B5EF4-FFF2-40B4-BE49-F238E27FC236}">
                <a16:creationId xmlns:a16="http://schemas.microsoft.com/office/drawing/2014/main" id="{37BEB2BB-C64C-75CF-942B-7B12171BC5F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3862" y="172978"/>
            <a:ext cx="1800000" cy="735625"/>
          </a:xfrm>
          <a:prstGeom prst="rect">
            <a:avLst/>
          </a:prstGeom>
        </p:spPr>
      </p:pic>
      <p:pic>
        <p:nvPicPr>
          <p:cNvPr id="8" name="Image 7" descr="Une image contenant texte&#10;&#10;Description générée automatiquement">
            <a:extLst>
              <a:ext uri="{FF2B5EF4-FFF2-40B4-BE49-F238E27FC236}">
                <a16:creationId xmlns:a16="http://schemas.microsoft.com/office/drawing/2014/main" id="{452E7632-F5CD-58BC-A9B6-B40E1B56041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1887" y="157003"/>
            <a:ext cx="2700000" cy="700006"/>
          </a:xfrm>
          <a:prstGeom prst="rect">
            <a:avLst/>
          </a:prstGeom>
        </p:spPr>
      </p:pic>
      <p:pic>
        <p:nvPicPr>
          <p:cNvPr id="9" name="Image 8" descr="Une image contenant texte, signe, clipart&#10;&#10;Description générée automatiquement">
            <a:extLst>
              <a:ext uri="{FF2B5EF4-FFF2-40B4-BE49-F238E27FC236}">
                <a16:creationId xmlns:a16="http://schemas.microsoft.com/office/drawing/2014/main" id="{E64623F6-103C-DA9C-AA88-0F6A59B1F88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06655" y="6212672"/>
            <a:ext cx="362713" cy="313945"/>
          </a:xfrm>
          <a:prstGeom prst="rect">
            <a:avLst/>
          </a:prstGeom>
        </p:spPr>
      </p:pic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040A9E7C-5F76-C354-C97A-AF408BAC58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3287243"/>
              </p:ext>
            </p:extLst>
          </p:nvPr>
        </p:nvGraphicFramePr>
        <p:xfrm>
          <a:off x="2337163" y="2558977"/>
          <a:ext cx="2362200" cy="1325880"/>
        </p:xfrm>
        <a:graphic>
          <a:graphicData uri="http://schemas.openxmlformats.org/drawingml/2006/table">
            <a:tbl>
              <a:tblPr/>
              <a:tblGrid>
                <a:gridCol w="396850">
                  <a:extLst>
                    <a:ext uri="{9D8B030D-6E8A-4147-A177-3AD203B41FA5}">
                      <a16:colId xmlns:a16="http://schemas.microsoft.com/office/drawing/2014/main" val="3649723088"/>
                    </a:ext>
                  </a:extLst>
                </a:gridCol>
                <a:gridCol w="396850">
                  <a:extLst>
                    <a:ext uri="{9D8B030D-6E8A-4147-A177-3AD203B41FA5}">
                      <a16:colId xmlns:a16="http://schemas.microsoft.com/office/drawing/2014/main" val="997748832"/>
                    </a:ext>
                  </a:extLst>
                </a:gridCol>
                <a:gridCol w="784250">
                  <a:extLst>
                    <a:ext uri="{9D8B030D-6E8A-4147-A177-3AD203B41FA5}">
                      <a16:colId xmlns:a16="http://schemas.microsoft.com/office/drawing/2014/main" val="2592358248"/>
                    </a:ext>
                  </a:extLst>
                </a:gridCol>
                <a:gridCol w="784250">
                  <a:extLst>
                    <a:ext uri="{9D8B030D-6E8A-4147-A177-3AD203B41FA5}">
                      <a16:colId xmlns:a16="http://schemas.microsoft.com/office/drawing/2014/main" val="3907118201"/>
                    </a:ext>
                  </a:extLst>
                </a:gridCol>
              </a:tblGrid>
              <a:tr h="205740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</a:rPr>
                        <a:t>Mars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680301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V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ADR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64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934365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307970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57457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 dirty="0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2 jurys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548235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7785337"/>
                  </a:ext>
                </a:extLst>
              </a:tr>
              <a:tr h="20574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 dirty="0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2 jurys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solidFill>
                            <a:srgbClr val="548235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408500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 dirty="0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2 jurys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800" b="0" i="0" u="none" strike="noStrike" dirty="0">
                          <a:solidFill>
                            <a:srgbClr val="548235"/>
                          </a:solidFill>
                          <a:effectLst/>
                          <a:latin typeface="Trebuchet MS" panose="020B0603020202020204" pitchFamily="34" charset="0"/>
                        </a:rPr>
                        <a:t>67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25634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37023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 dirty="0"/>
              <a:t>Conducteur du transport routier de marchandises sur porteur</a:t>
            </a:r>
          </a:p>
        </p:txBody>
      </p:sp>
      <p:sp>
        <p:nvSpPr>
          <p:cNvPr id="3" name="Rectangle 2"/>
          <p:cNvSpPr/>
          <p:nvPr/>
        </p:nvSpPr>
        <p:spPr>
          <a:xfrm>
            <a:off x="3048000" y="2060225"/>
            <a:ext cx="8521473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000" b="1" dirty="0">
                <a:latin typeface="ArialNarrow"/>
              </a:rPr>
              <a:t>Partie 2 validation</a:t>
            </a:r>
          </a:p>
          <a:p>
            <a:r>
              <a:rPr lang="fr-FR" b="1" u="sng" dirty="0">
                <a:latin typeface="ArialNarrow"/>
              </a:rPr>
              <a:t>Mise en situation professionnelle n°2</a:t>
            </a:r>
            <a:r>
              <a:rPr lang="fr-FR" dirty="0">
                <a:latin typeface="ArialNarrow"/>
              </a:rPr>
              <a:t>: </a:t>
            </a:r>
          </a:p>
          <a:p>
            <a:r>
              <a:rPr lang="fr-FR" b="1" dirty="0">
                <a:latin typeface="ArialNarrow"/>
              </a:rPr>
              <a:t>Réalisation d'une opération de transport </a:t>
            </a:r>
          </a:p>
          <a:p>
            <a:r>
              <a:rPr lang="fr-FR" dirty="0">
                <a:latin typeface="ArialNarrow"/>
              </a:rPr>
              <a:t>Chaque contexte comporte trois études de cas. </a:t>
            </a:r>
          </a:p>
          <a:p>
            <a:r>
              <a:rPr lang="fr-FR" dirty="0">
                <a:latin typeface="ArialNarrow"/>
              </a:rPr>
              <a:t>Le candidat tire au sort une étude de cas parmi neuf.</a:t>
            </a:r>
          </a:p>
          <a:p>
            <a:r>
              <a:rPr lang="fr-FR" dirty="0">
                <a:latin typeface="ArialNarrow"/>
              </a:rPr>
              <a:t>La durée de l'épreuve intègre un temps de préparation et de rédaction d'au plus 60 minutes selon l’étude de cas.</a:t>
            </a:r>
          </a:p>
          <a:p>
            <a:r>
              <a:rPr lang="fr-FR" dirty="0">
                <a:latin typeface="ArialNarrow"/>
              </a:rPr>
              <a:t>Chaque étude de cas comporte :</a:t>
            </a:r>
          </a:p>
          <a:p>
            <a:r>
              <a:rPr lang="fr-FR" dirty="0">
                <a:latin typeface="ArialNarrow"/>
              </a:rPr>
              <a:t>- la rédaction d’un constat européen d’accident ou d’un compte rendu</a:t>
            </a:r>
          </a:p>
          <a:p>
            <a:r>
              <a:rPr lang="fr-FR" dirty="0">
                <a:latin typeface="ArialNarrow"/>
              </a:rPr>
              <a:t>d’accident, ou l’analyse un constat européen d’accident à partir d’une situation d’accident ;</a:t>
            </a:r>
          </a:p>
          <a:p>
            <a:r>
              <a:rPr lang="fr-FR" dirty="0">
                <a:latin typeface="ArialNarrow"/>
              </a:rPr>
              <a:t>- un questionnement du jury sur les fonctionnalités, la manipulation de l’appareil de contrôle et l’impression d’un ticket de tachygraphe</a:t>
            </a:r>
            <a:endParaRPr lang="fr-FR" dirty="0"/>
          </a:p>
        </p:txBody>
      </p:sp>
      <p:pic>
        <p:nvPicPr>
          <p:cNvPr id="5" name="Image 4" descr="Une image contenant texte, camion, extérieur, route&#10;&#10;Description générée automatiquement">
            <a:extLst>
              <a:ext uri="{FF2B5EF4-FFF2-40B4-BE49-F238E27FC236}">
                <a16:creationId xmlns:a16="http://schemas.microsoft.com/office/drawing/2014/main" id="{EDCCFF11-AE04-E8C4-1230-21698102E12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3862" y="172978"/>
            <a:ext cx="1800000" cy="735625"/>
          </a:xfrm>
          <a:prstGeom prst="rect">
            <a:avLst/>
          </a:prstGeom>
        </p:spPr>
      </p:pic>
      <p:pic>
        <p:nvPicPr>
          <p:cNvPr id="6" name="Image 5" descr="Une image contenant texte&#10;&#10;Description générée automatiquement">
            <a:extLst>
              <a:ext uri="{FF2B5EF4-FFF2-40B4-BE49-F238E27FC236}">
                <a16:creationId xmlns:a16="http://schemas.microsoft.com/office/drawing/2014/main" id="{2FF0D8D1-BC1C-83A0-94C0-5634BA39C72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1887" y="157003"/>
            <a:ext cx="2700000" cy="700006"/>
          </a:xfrm>
          <a:prstGeom prst="rect">
            <a:avLst/>
          </a:prstGeom>
        </p:spPr>
      </p:pic>
      <p:pic>
        <p:nvPicPr>
          <p:cNvPr id="7" name="Image 6" descr="Une image contenant texte, signe, clipart&#10;&#10;Description générée automatiquement">
            <a:extLst>
              <a:ext uri="{FF2B5EF4-FFF2-40B4-BE49-F238E27FC236}">
                <a16:creationId xmlns:a16="http://schemas.microsoft.com/office/drawing/2014/main" id="{310A208C-110D-3585-AF01-46184FBC7FF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06655" y="6212672"/>
            <a:ext cx="362713" cy="313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02541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 dirty="0"/>
              <a:t>Conducteur du transport routier de marchandises sur porteur</a:t>
            </a:r>
          </a:p>
        </p:txBody>
      </p:sp>
      <p:sp>
        <p:nvSpPr>
          <p:cNvPr id="3" name="Rectangle 2"/>
          <p:cNvSpPr/>
          <p:nvPr/>
        </p:nvSpPr>
        <p:spPr>
          <a:xfrm>
            <a:off x="3048000" y="2060225"/>
            <a:ext cx="8521473" cy="4001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000" b="1" dirty="0">
                <a:latin typeface="ArialNarrow"/>
              </a:rPr>
              <a:t>Partie 2 validation</a:t>
            </a:r>
          </a:p>
          <a:p>
            <a:r>
              <a:rPr lang="fr-FR" u="sng" dirty="0"/>
              <a:t>études de cas du contexte n°1</a:t>
            </a:r>
          </a:p>
          <a:p>
            <a:r>
              <a:rPr lang="fr-FR" dirty="0"/>
              <a:t>Le candidat organise une tournée de livraison et l’opérationnalise sur un plan de chargement. Partant d’un ordre d’enlèvement, le candidat renseigne de manière manuscrite le document de transport national. </a:t>
            </a:r>
            <a:r>
              <a:rPr lang="fr-FR" b="1" dirty="0"/>
              <a:t>A partir du 1er septembre 2021</a:t>
            </a:r>
            <a:r>
              <a:rPr lang="fr-FR" dirty="0"/>
              <a:t>, le candidat renseigne ce document à </a:t>
            </a:r>
            <a:r>
              <a:rPr lang="fr-FR" b="1" dirty="0"/>
              <a:t>l’aide d’une application dématérialisée.</a:t>
            </a:r>
          </a:p>
          <a:p>
            <a:r>
              <a:rPr lang="fr-FR" dirty="0"/>
              <a:t>Le candidat prépare le véhicule en vue d’un chargement latéral. Il arrime des charges déjà positionnées à l’aide de sangles et d’équerres. A l’aide d’un smartphone, il prend une photo d’une marchandise ayant subi un dommage et la transmet par messagerie à l’exploitant.</a:t>
            </a:r>
          </a:p>
          <a:p>
            <a:r>
              <a:rPr lang="fr-FR" dirty="0"/>
              <a:t>Le candidat effectue une manœuvre de mise à quai à main ou </a:t>
            </a:r>
            <a:r>
              <a:rPr lang="fr-FR" dirty="0" err="1"/>
              <a:t>contre-main</a:t>
            </a:r>
            <a:r>
              <a:rPr lang="fr-FR" dirty="0"/>
              <a:t> en vue de réaliser un déchargement.</a:t>
            </a:r>
          </a:p>
          <a:p>
            <a:r>
              <a:rPr lang="fr-FR" dirty="0"/>
              <a:t>Le candidat effectue le basculement de la cabine. Le jury questionne le candidat sur un circuit ou un niveau ou un organe mécanique visible.</a:t>
            </a:r>
            <a:endParaRPr lang="fr-FR" sz="2000" dirty="0">
              <a:latin typeface="ArialNarrow"/>
            </a:endParaRPr>
          </a:p>
        </p:txBody>
      </p:sp>
      <p:pic>
        <p:nvPicPr>
          <p:cNvPr id="5" name="Image 4" descr="Une image contenant texte, camion, extérieur, route&#10;&#10;Description générée automatiquement">
            <a:extLst>
              <a:ext uri="{FF2B5EF4-FFF2-40B4-BE49-F238E27FC236}">
                <a16:creationId xmlns:a16="http://schemas.microsoft.com/office/drawing/2014/main" id="{1226D823-2D08-8BD7-50CB-9C2A7243F81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3862" y="172978"/>
            <a:ext cx="1800000" cy="735625"/>
          </a:xfrm>
          <a:prstGeom prst="rect">
            <a:avLst/>
          </a:prstGeom>
        </p:spPr>
      </p:pic>
      <p:pic>
        <p:nvPicPr>
          <p:cNvPr id="6" name="Image 5" descr="Une image contenant texte&#10;&#10;Description générée automatiquement">
            <a:extLst>
              <a:ext uri="{FF2B5EF4-FFF2-40B4-BE49-F238E27FC236}">
                <a16:creationId xmlns:a16="http://schemas.microsoft.com/office/drawing/2014/main" id="{416007B8-447C-18AF-C62B-A8A8A98ABA7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1887" y="157003"/>
            <a:ext cx="2700000" cy="700006"/>
          </a:xfrm>
          <a:prstGeom prst="rect">
            <a:avLst/>
          </a:prstGeom>
        </p:spPr>
      </p:pic>
      <p:pic>
        <p:nvPicPr>
          <p:cNvPr id="7" name="Image 6" descr="Une image contenant texte, signe, clipart&#10;&#10;Description générée automatiquement">
            <a:extLst>
              <a:ext uri="{FF2B5EF4-FFF2-40B4-BE49-F238E27FC236}">
                <a16:creationId xmlns:a16="http://schemas.microsoft.com/office/drawing/2014/main" id="{C92DCE3E-081D-9D47-9FE0-CF562B91B53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06655" y="6212672"/>
            <a:ext cx="362713" cy="313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93640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 dirty="0"/>
              <a:t>Conducteur du transport routier de marchandises sur porteur</a:t>
            </a:r>
          </a:p>
        </p:txBody>
      </p:sp>
      <p:sp>
        <p:nvSpPr>
          <p:cNvPr id="3" name="Rectangle 2"/>
          <p:cNvSpPr/>
          <p:nvPr/>
        </p:nvSpPr>
        <p:spPr>
          <a:xfrm>
            <a:off x="3048000" y="2060225"/>
            <a:ext cx="8521473" cy="3447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000" b="1" dirty="0">
                <a:latin typeface="ArialNarrow"/>
              </a:rPr>
              <a:t>Partie 2 validation</a:t>
            </a:r>
          </a:p>
          <a:p>
            <a:r>
              <a:rPr lang="fr-FR" u="sng" dirty="0"/>
              <a:t>études de cas du contexte n°2</a:t>
            </a:r>
          </a:p>
          <a:p>
            <a:r>
              <a:rPr lang="fr-FR" dirty="0"/>
              <a:t>Le candidat organise </a:t>
            </a:r>
            <a:r>
              <a:rPr lang="fr-FR" dirty="0">
                <a:solidFill>
                  <a:srgbClr val="FF0000"/>
                </a:solidFill>
              </a:rPr>
              <a:t>un transport international</a:t>
            </a:r>
            <a:r>
              <a:rPr lang="fr-FR" dirty="0"/>
              <a:t>. Le candidat renseigne de manière manuscrite le document de transport international. </a:t>
            </a:r>
            <a:r>
              <a:rPr lang="fr-FR" b="1" dirty="0"/>
              <a:t>A partir du 1er septembre 2021</a:t>
            </a:r>
            <a:r>
              <a:rPr lang="fr-FR" dirty="0"/>
              <a:t>, il renseigne ce document à </a:t>
            </a:r>
            <a:r>
              <a:rPr lang="fr-FR" b="1" dirty="0"/>
              <a:t>l’aide d’une application dématérialisée</a:t>
            </a:r>
            <a:r>
              <a:rPr lang="fr-FR" dirty="0"/>
              <a:t>.</a:t>
            </a:r>
          </a:p>
          <a:p>
            <a:r>
              <a:rPr lang="fr-FR" dirty="0"/>
              <a:t>Le candidat analyse et commente des réserves rédigées par le jury.</a:t>
            </a:r>
          </a:p>
          <a:p>
            <a:r>
              <a:rPr lang="fr-FR" dirty="0"/>
              <a:t>Le candidat explique au jury un dysfonctionnement du véhicule (témoin allumé ou bruit ou code défaut) par téléphone.</a:t>
            </a:r>
          </a:p>
          <a:p>
            <a:r>
              <a:rPr lang="fr-FR" dirty="0"/>
              <a:t>Le candidat effectue une manœuvre de mise à quai à main ou </a:t>
            </a:r>
            <a:r>
              <a:rPr lang="fr-FR" dirty="0" err="1"/>
              <a:t>contre-main</a:t>
            </a:r>
            <a:r>
              <a:rPr lang="fr-FR" dirty="0"/>
              <a:t> en vue de réaliser un chargement. Puis, à partir d’un ordre d’enlèvement, il charge, cale et arrime un lot de charges à l’aide d’un tire palette.</a:t>
            </a:r>
          </a:p>
          <a:p>
            <a:r>
              <a:rPr lang="fr-FR" dirty="0"/>
              <a:t>Le candidat décharge le véhicule.</a:t>
            </a:r>
            <a:endParaRPr lang="fr-FR" sz="2000" dirty="0">
              <a:latin typeface="ArialNarrow"/>
            </a:endParaRPr>
          </a:p>
        </p:txBody>
      </p:sp>
      <p:pic>
        <p:nvPicPr>
          <p:cNvPr id="5" name="Image 4" descr="Une image contenant texte, camion, extérieur, route&#10;&#10;Description générée automatiquement">
            <a:extLst>
              <a:ext uri="{FF2B5EF4-FFF2-40B4-BE49-F238E27FC236}">
                <a16:creationId xmlns:a16="http://schemas.microsoft.com/office/drawing/2014/main" id="{669231B4-8C80-36CF-DEDF-056DC8869A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3862" y="172978"/>
            <a:ext cx="1800000" cy="735625"/>
          </a:xfrm>
          <a:prstGeom prst="rect">
            <a:avLst/>
          </a:prstGeom>
        </p:spPr>
      </p:pic>
      <p:pic>
        <p:nvPicPr>
          <p:cNvPr id="6" name="Image 5" descr="Une image contenant texte&#10;&#10;Description générée automatiquement">
            <a:extLst>
              <a:ext uri="{FF2B5EF4-FFF2-40B4-BE49-F238E27FC236}">
                <a16:creationId xmlns:a16="http://schemas.microsoft.com/office/drawing/2014/main" id="{9AEFE7F0-7D00-DDD6-F517-B47633B8DDB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1887" y="157003"/>
            <a:ext cx="2700000" cy="700006"/>
          </a:xfrm>
          <a:prstGeom prst="rect">
            <a:avLst/>
          </a:prstGeom>
        </p:spPr>
      </p:pic>
      <p:pic>
        <p:nvPicPr>
          <p:cNvPr id="7" name="Image 6" descr="Une image contenant texte, signe, clipart&#10;&#10;Description générée automatiquement">
            <a:extLst>
              <a:ext uri="{FF2B5EF4-FFF2-40B4-BE49-F238E27FC236}">
                <a16:creationId xmlns:a16="http://schemas.microsoft.com/office/drawing/2014/main" id="{26666D7F-EB6A-EEAE-8C21-2D6CD4D1337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06655" y="6212672"/>
            <a:ext cx="362713" cy="313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11878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 dirty="0"/>
              <a:t>Conducteur du transport routier de marchandises sur porteur</a:t>
            </a:r>
          </a:p>
        </p:txBody>
      </p:sp>
      <p:sp>
        <p:nvSpPr>
          <p:cNvPr id="3" name="Rectangle 2"/>
          <p:cNvSpPr/>
          <p:nvPr/>
        </p:nvSpPr>
        <p:spPr>
          <a:xfrm>
            <a:off x="3048000" y="2060225"/>
            <a:ext cx="8800011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000" b="1" dirty="0">
                <a:latin typeface="ArialNarrow"/>
              </a:rPr>
              <a:t>Partie 2 validation</a:t>
            </a:r>
          </a:p>
          <a:p>
            <a:r>
              <a:rPr lang="fr-FR" u="sng" dirty="0"/>
              <a:t>études de cas du contexte n°3</a:t>
            </a:r>
          </a:p>
          <a:p>
            <a:r>
              <a:rPr lang="fr-FR" dirty="0"/>
              <a:t>A l’aide d’un dispositif de lecture optique, le candidat scanne un code et prend connaissance de consignes de transport. Il organise un </a:t>
            </a:r>
            <a:r>
              <a:rPr lang="fr-FR" dirty="0">
                <a:solidFill>
                  <a:srgbClr val="FF0000"/>
                </a:solidFill>
              </a:rPr>
              <a:t>transport national </a:t>
            </a:r>
            <a:r>
              <a:rPr lang="fr-FR" dirty="0"/>
              <a:t>et renseigne le document de transport national </a:t>
            </a:r>
            <a:r>
              <a:rPr lang="fr-FR" b="1" dirty="0"/>
              <a:t>de manière manuscrite</a:t>
            </a:r>
            <a:r>
              <a:rPr lang="fr-FR" dirty="0"/>
              <a:t>.</a:t>
            </a:r>
          </a:p>
          <a:p>
            <a:r>
              <a:rPr lang="fr-FR" dirty="0"/>
              <a:t>Le candidat rédige des réserves sur la base de photos de marchandises.</a:t>
            </a:r>
          </a:p>
          <a:p>
            <a:r>
              <a:rPr lang="fr-FR" dirty="0"/>
              <a:t>Il exploite le manuel constructeur concernant une disposition ou anomalie relative au fonctionnement du véhicule. Lors d’une interrogation orale, le jury vérifie la connaissance des réglementations sociales du candidat.</a:t>
            </a:r>
          </a:p>
          <a:p>
            <a:r>
              <a:rPr lang="fr-FR" dirty="0"/>
              <a:t>Véhicule à quai portes ouvertes, le candidat effectue le chargement d’une palette en utilisant un tire-palette. Il cale et arrime la charge à l’aide de sangles et d’équerres. Il assure la livraison de la palette au sol à l’aide d’un hayon élévateur et recharge une palette.</a:t>
            </a:r>
          </a:p>
          <a:p>
            <a:r>
              <a:rPr lang="fr-FR" dirty="0"/>
              <a:t>Il réalise une manœuvre de mise à quai à main ou </a:t>
            </a:r>
            <a:r>
              <a:rPr lang="fr-FR" dirty="0" err="1"/>
              <a:t>contre-main</a:t>
            </a:r>
            <a:r>
              <a:rPr lang="fr-FR" dirty="0"/>
              <a:t>. Il décharge la palette à quai.</a:t>
            </a:r>
            <a:endParaRPr lang="fr-FR" sz="2000" dirty="0">
              <a:latin typeface="ArialNarrow"/>
            </a:endParaRPr>
          </a:p>
        </p:txBody>
      </p:sp>
      <p:pic>
        <p:nvPicPr>
          <p:cNvPr id="5" name="Image 4" descr="Une image contenant texte, camion, extérieur, route&#10;&#10;Description générée automatiquement">
            <a:extLst>
              <a:ext uri="{FF2B5EF4-FFF2-40B4-BE49-F238E27FC236}">
                <a16:creationId xmlns:a16="http://schemas.microsoft.com/office/drawing/2014/main" id="{CD90E02A-C865-E641-B8EA-DEBFA65E836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3862" y="172978"/>
            <a:ext cx="1800000" cy="735625"/>
          </a:xfrm>
          <a:prstGeom prst="rect">
            <a:avLst/>
          </a:prstGeom>
        </p:spPr>
      </p:pic>
      <p:pic>
        <p:nvPicPr>
          <p:cNvPr id="6" name="Image 5" descr="Une image contenant texte&#10;&#10;Description générée automatiquement">
            <a:extLst>
              <a:ext uri="{FF2B5EF4-FFF2-40B4-BE49-F238E27FC236}">
                <a16:creationId xmlns:a16="http://schemas.microsoft.com/office/drawing/2014/main" id="{D740902C-BE97-73A1-75C7-9FE6A9FAF49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1887" y="157003"/>
            <a:ext cx="2700000" cy="700006"/>
          </a:xfrm>
          <a:prstGeom prst="rect">
            <a:avLst/>
          </a:prstGeom>
        </p:spPr>
      </p:pic>
      <p:pic>
        <p:nvPicPr>
          <p:cNvPr id="7" name="Image 6" descr="Une image contenant texte, signe, clipart&#10;&#10;Description générée automatiquement">
            <a:extLst>
              <a:ext uri="{FF2B5EF4-FFF2-40B4-BE49-F238E27FC236}">
                <a16:creationId xmlns:a16="http://schemas.microsoft.com/office/drawing/2014/main" id="{2836A51C-0073-8A19-A2DE-3A47D433CA7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06655" y="6212672"/>
            <a:ext cx="362713" cy="313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67877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 dirty="0"/>
              <a:t>Conducteur du transport routier de marchandises sur porteur</a:t>
            </a:r>
          </a:p>
        </p:txBody>
      </p:sp>
      <p:sp>
        <p:nvSpPr>
          <p:cNvPr id="3" name="Rectangle 2"/>
          <p:cNvSpPr/>
          <p:nvPr/>
        </p:nvSpPr>
        <p:spPr>
          <a:xfrm>
            <a:off x="2534330" y="1690688"/>
            <a:ext cx="9535750" cy="264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000" b="1" dirty="0">
                <a:latin typeface="ArialNarrow"/>
              </a:rPr>
              <a:t>Partie 2 validation</a:t>
            </a:r>
          </a:p>
          <a:p>
            <a:r>
              <a:rPr lang="fr-FR" b="1" u="sng" dirty="0"/>
              <a:t>Entretien technique</a:t>
            </a:r>
          </a:p>
          <a:p>
            <a:r>
              <a:rPr lang="fr-FR" dirty="0"/>
              <a:t>La mise en situation professionnelle n°2 et l’entretien technique sont indissociables. L’entretien technique se déroule </a:t>
            </a:r>
            <a:r>
              <a:rPr lang="fr-FR" b="1" dirty="0"/>
              <a:t>immédiatement </a:t>
            </a:r>
            <a:r>
              <a:rPr lang="fr-FR" dirty="0"/>
              <a:t>après la mise en situation professionnelle n°2.</a:t>
            </a:r>
          </a:p>
          <a:p>
            <a:r>
              <a:rPr lang="fr-FR" dirty="0"/>
              <a:t>Le jury interroge le candidat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sur l’organisation de la tournée ou du transport en cohérence avec les réglementations 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sur le respect des règles de sécurité 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sur les fonctionnalités, la manipulation de l’appareil de contrôle et l’impression d’un ticket de tachygraphe.</a:t>
            </a:r>
            <a:endParaRPr lang="fr-FR" sz="2000" dirty="0">
              <a:latin typeface="ArialNarrow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2568893" y="4337566"/>
            <a:ext cx="93399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u="sng" dirty="0"/>
              <a:t>Entretien finale</a:t>
            </a:r>
          </a:p>
          <a:p>
            <a:r>
              <a:rPr lang="fr-FR" dirty="0"/>
              <a:t>temps d’échange avec le candidat sur le dossier professionnel.</a:t>
            </a:r>
          </a:p>
        </p:txBody>
      </p:sp>
      <p:pic>
        <p:nvPicPr>
          <p:cNvPr id="6" name="Image 5" descr="Une image contenant texte, camion, extérieur, route&#10;&#10;Description générée automatiquement">
            <a:extLst>
              <a:ext uri="{FF2B5EF4-FFF2-40B4-BE49-F238E27FC236}">
                <a16:creationId xmlns:a16="http://schemas.microsoft.com/office/drawing/2014/main" id="{D0A2D3B2-4D5E-B84A-B590-60A546B2D5C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3862" y="172978"/>
            <a:ext cx="1800000" cy="735625"/>
          </a:xfrm>
          <a:prstGeom prst="rect">
            <a:avLst/>
          </a:prstGeom>
        </p:spPr>
      </p:pic>
      <p:pic>
        <p:nvPicPr>
          <p:cNvPr id="7" name="Image 6" descr="Une image contenant texte&#10;&#10;Description générée automatiquement">
            <a:extLst>
              <a:ext uri="{FF2B5EF4-FFF2-40B4-BE49-F238E27FC236}">
                <a16:creationId xmlns:a16="http://schemas.microsoft.com/office/drawing/2014/main" id="{571DF074-AF74-9205-A861-1BD0AEE64B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1887" y="157003"/>
            <a:ext cx="2700000" cy="700006"/>
          </a:xfrm>
          <a:prstGeom prst="rect">
            <a:avLst/>
          </a:prstGeom>
        </p:spPr>
      </p:pic>
      <p:pic>
        <p:nvPicPr>
          <p:cNvPr id="8" name="Image 7" descr="Une image contenant texte, signe, clipart&#10;&#10;Description générée automatiquement">
            <a:extLst>
              <a:ext uri="{FF2B5EF4-FFF2-40B4-BE49-F238E27FC236}">
                <a16:creationId xmlns:a16="http://schemas.microsoft.com/office/drawing/2014/main" id="{B478CAE5-514C-FC20-1627-1B4848421F2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06655" y="6212672"/>
            <a:ext cx="362713" cy="313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61158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 dirty="0"/>
              <a:t>Conducteur du transport routier de marchandises sur porteur</a:t>
            </a:r>
          </a:p>
        </p:txBody>
      </p:sp>
      <p:sp>
        <p:nvSpPr>
          <p:cNvPr id="7" name="Rectangle 6"/>
          <p:cNvSpPr/>
          <p:nvPr/>
        </p:nvSpPr>
        <p:spPr>
          <a:xfrm>
            <a:off x="2691161" y="1690688"/>
            <a:ext cx="9073376" cy="42319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100" b="1" i="0" u="none" strike="noStrike" baseline="0" dirty="0">
                <a:latin typeface="Arial-BoldMT"/>
              </a:rPr>
              <a:t>Situations d’échec :</a:t>
            </a:r>
          </a:p>
          <a:p>
            <a:r>
              <a:rPr lang="fr-FR" sz="1100" b="0" i="0" u="none" strike="noStrike" baseline="0" dirty="0">
                <a:latin typeface="ArialMT"/>
              </a:rPr>
              <a:t>En cas d’échec au titre de conducteur du transport routier de marchandises sur porteur lors de la première session, le candidat conserve, pour une</a:t>
            </a:r>
            <a:r>
              <a:rPr lang="fr-FR" sz="1100" b="0" i="0" u="none" strike="noStrike" dirty="0">
                <a:latin typeface="ArialMT"/>
              </a:rPr>
              <a:t> </a:t>
            </a:r>
            <a:r>
              <a:rPr lang="fr-FR" sz="1100" b="1" i="0" u="none" strike="noStrike" baseline="0" dirty="0">
                <a:latin typeface="Arial-BoldMT"/>
              </a:rPr>
              <a:t>présentation à une deuxième session</a:t>
            </a:r>
            <a:r>
              <a:rPr lang="fr-FR" sz="1100" b="0" i="0" u="none" strike="noStrike" baseline="0" dirty="0">
                <a:latin typeface="ArialMT"/>
              </a:rPr>
              <a:t>, le bénéfice des épreuves réussies en première session dans les conditions suivantes :</a:t>
            </a:r>
          </a:p>
          <a:p>
            <a:endParaRPr lang="fr-FR" sz="1100" b="0" i="0" u="none" strike="noStrike" baseline="0" dirty="0">
              <a:latin typeface="ArialMT"/>
            </a:endParaRPr>
          </a:p>
          <a:p>
            <a:r>
              <a:rPr lang="fr-FR" sz="1100" b="0" i="0" u="none" strike="noStrike" baseline="0" dirty="0">
                <a:latin typeface="ArialMT"/>
              </a:rPr>
              <a:t>1</a:t>
            </a:r>
            <a:r>
              <a:rPr lang="fr-FR" sz="1100" b="1" i="0" u="sng" strike="noStrike" baseline="0" dirty="0">
                <a:latin typeface="ArialMT"/>
              </a:rPr>
              <a:t>° Pendant un an</a:t>
            </a:r>
            <a:r>
              <a:rPr lang="fr-FR" sz="1100" b="0" i="0" u="none" strike="noStrike" baseline="0" dirty="0">
                <a:latin typeface="ArialMT"/>
              </a:rPr>
              <a:t>, à compter du dernier jour de la première session, les résultats :</a:t>
            </a:r>
          </a:p>
          <a:p>
            <a:r>
              <a:rPr lang="fr-FR" sz="1100" b="0" i="0" u="none" strike="noStrike" baseline="0" dirty="0">
                <a:latin typeface="ArialMT"/>
              </a:rPr>
              <a:t>- du questionnaire professionnel correspondant à l’épreuve théorique générale (ETG) ;</a:t>
            </a:r>
          </a:p>
          <a:p>
            <a:r>
              <a:rPr lang="fr-FR" sz="1100" b="0" i="0" u="none" strike="noStrike" baseline="0" dirty="0">
                <a:latin typeface="ArialMT"/>
              </a:rPr>
              <a:t>- de la mise en situation professionnelle n°1, temps 1 (IESM);</a:t>
            </a:r>
          </a:p>
          <a:p>
            <a:r>
              <a:rPr lang="fr-FR" sz="1100" b="0" i="0" u="none" strike="noStrike" baseline="0" dirty="0">
                <a:latin typeface="ArialMT"/>
              </a:rPr>
              <a:t>- de la mise en situation professionnelle n°1, temps 2. </a:t>
            </a:r>
            <a:r>
              <a:rPr lang="fr-FR" sz="1100" dirty="0">
                <a:latin typeface="ArialMT"/>
              </a:rPr>
              <a:t>(conduite)</a:t>
            </a:r>
            <a:endParaRPr lang="fr-FR" sz="1100" b="0" i="0" u="none" strike="noStrike" baseline="0" dirty="0">
              <a:latin typeface="ArialMT"/>
            </a:endParaRPr>
          </a:p>
          <a:p>
            <a:endParaRPr lang="fr-FR" sz="1100" b="0" i="0" u="none" strike="noStrike" baseline="0" dirty="0">
              <a:latin typeface="ArialMT"/>
            </a:endParaRPr>
          </a:p>
          <a:p>
            <a:r>
              <a:rPr lang="fr-FR" sz="1100" b="0" i="0" u="none" strike="noStrike" baseline="0" dirty="0">
                <a:latin typeface="ArialMT"/>
              </a:rPr>
              <a:t>2° </a:t>
            </a:r>
            <a:r>
              <a:rPr lang="fr-FR" sz="1100" b="0" i="0" u="sng" strike="noStrike" baseline="0" dirty="0">
                <a:latin typeface="ArialMT"/>
              </a:rPr>
              <a:t>Pendant trois mois</a:t>
            </a:r>
            <a:r>
              <a:rPr lang="fr-FR" sz="1100" b="0" i="0" u="none" strike="noStrike" baseline="0" dirty="0">
                <a:latin typeface="ArialMT"/>
              </a:rPr>
              <a:t>, à compter du dernier jour de la première session, le résultat de la mise en situation professionnelle n°2 et de l’entretien</a:t>
            </a:r>
          </a:p>
          <a:p>
            <a:r>
              <a:rPr lang="fr-FR" sz="1100" b="0" i="0" u="none" strike="noStrike" baseline="0" dirty="0">
                <a:latin typeface="ArialMT"/>
              </a:rPr>
              <a:t>technique qui sont deux épreuves indissociables.</a:t>
            </a:r>
          </a:p>
          <a:p>
            <a:r>
              <a:rPr lang="fr-FR" sz="1100" b="0" i="0" u="none" strike="noStrike" baseline="0" dirty="0">
                <a:latin typeface="ArialMT"/>
              </a:rPr>
              <a:t>Lors de la deuxième session, le candidat passe les épreuves non réussies en première session et les épreuves dont il ne conserve pas le bénéfice</a:t>
            </a:r>
          </a:p>
          <a:p>
            <a:r>
              <a:rPr lang="fr-FR" sz="1100" b="0" i="0" u="none" strike="noStrike" baseline="0" dirty="0">
                <a:latin typeface="ArialMT"/>
              </a:rPr>
              <a:t>ainsi que l’entretien final. L’épreuve de mise en situation professionnelle n°1 temps 2 (conduite) se déroule sans rattrapage.</a:t>
            </a:r>
          </a:p>
          <a:p>
            <a:r>
              <a:rPr lang="fr-FR" sz="1100" b="0" i="0" u="none" strike="noStrike" baseline="0" dirty="0">
                <a:latin typeface="ArialMT"/>
              </a:rPr>
              <a:t>En cas d’échec à une deuxième session,</a:t>
            </a:r>
          </a:p>
          <a:p>
            <a:r>
              <a:rPr lang="fr-FR" sz="1100" b="1" i="0" u="none" strike="noStrike" baseline="0" dirty="0">
                <a:latin typeface="Arial-BoldMT"/>
              </a:rPr>
              <a:t>le candidat titulaire de la catégorie C du permis de conduire </a:t>
            </a:r>
            <a:r>
              <a:rPr lang="fr-FR" sz="1100" b="0" i="0" u="none" strike="noStrike" baseline="0" dirty="0">
                <a:latin typeface="ArialMT"/>
              </a:rPr>
              <a:t>(ayant été obtenu avant la présentation à</a:t>
            </a:r>
            <a:r>
              <a:rPr lang="fr-FR" sz="1100" b="0" i="0" u="none" strike="noStrike" dirty="0">
                <a:latin typeface="ArialMT"/>
              </a:rPr>
              <a:t> </a:t>
            </a:r>
            <a:r>
              <a:rPr lang="fr-FR" sz="1100" b="0" i="0" u="none" strike="noStrike" baseline="0" dirty="0">
                <a:latin typeface="ArialMT"/>
              </a:rPr>
              <a:t>la première session) </a:t>
            </a:r>
            <a:r>
              <a:rPr lang="fr-FR" sz="1100" b="1" i="0" u="none" strike="noStrike" baseline="0" dirty="0">
                <a:latin typeface="Arial-BoldMT"/>
              </a:rPr>
              <a:t>peut se présenter à une troisième session d’examen</a:t>
            </a:r>
            <a:r>
              <a:rPr lang="fr-FR" sz="1100" b="0" i="0" u="none" strike="noStrike" baseline="0" dirty="0">
                <a:latin typeface="ArialMT"/>
              </a:rPr>
              <a:t>. Dans le cadre d’une présentation à une troisième session, le candidat</a:t>
            </a:r>
            <a:r>
              <a:rPr lang="fr-FR" sz="1100" b="0" i="0" u="none" strike="noStrike" dirty="0">
                <a:latin typeface="ArialMT"/>
              </a:rPr>
              <a:t> </a:t>
            </a:r>
            <a:r>
              <a:rPr lang="fr-FR" sz="1100" b="0" i="0" u="none" strike="noStrike" baseline="0" dirty="0">
                <a:latin typeface="ArialMT"/>
              </a:rPr>
              <a:t>ne conserve pas le bénéfice des épreuves réussies précédemment. Il passe la totalité des épreuves prévues au référentiel d’évaluation.</a:t>
            </a:r>
          </a:p>
          <a:p>
            <a:endParaRPr lang="fr-FR" sz="1100" b="0" i="0" u="none" strike="noStrike" baseline="0" dirty="0">
              <a:latin typeface="ArialMT"/>
            </a:endParaRPr>
          </a:p>
          <a:p>
            <a:r>
              <a:rPr lang="fr-FR" sz="1400" b="1" i="0" u="none" strike="noStrike" baseline="0" dirty="0">
                <a:latin typeface="ArialMT"/>
              </a:rPr>
              <a:t>N.B. : Le candidat n'ayant pas obtenu la validation du titre professionnel </a:t>
            </a:r>
            <a:r>
              <a:rPr lang="fr-FR" b="1" i="0" u="sng" strike="noStrike" baseline="0" dirty="0">
                <a:solidFill>
                  <a:srgbClr val="FF0000"/>
                </a:solidFill>
                <a:latin typeface="ArialMT"/>
              </a:rPr>
              <a:t>ne garde pas le bénéfice </a:t>
            </a:r>
            <a:r>
              <a:rPr lang="fr-FR" sz="1400" b="1" i="0" u="none" strike="noStrike" baseline="0" dirty="0">
                <a:latin typeface="ArialMT"/>
              </a:rPr>
              <a:t>de la réussite à tout ou partie des épreuves relatives</a:t>
            </a:r>
            <a:r>
              <a:rPr lang="fr-FR" sz="1400" b="1" i="0" u="none" strike="noStrike" dirty="0">
                <a:latin typeface="ArialMT"/>
              </a:rPr>
              <a:t> </a:t>
            </a:r>
            <a:r>
              <a:rPr lang="fr-FR" sz="1400" b="1" i="0" u="none" strike="noStrike" baseline="0" dirty="0">
                <a:latin typeface="ArialMT"/>
              </a:rPr>
              <a:t>au questionnaire professionnel destiné à vérifier les connaissances relatives au code de la route, à la prise en charge du véhicule (temps 1) et à la</a:t>
            </a:r>
            <a:r>
              <a:rPr lang="fr-FR" sz="1400" b="1" i="0" u="none" strike="noStrike" dirty="0">
                <a:latin typeface="ArialMT"/>
              </a:rPr>
              <a:t> </a:t>
            </a:r>
            <a:r>
              <a:rPr lang="fr-FR" sz="1400" b="1" i="0" u="none" strike="noStrike" baseline="0" dirty="0">
                <a:latin typeface="ArialMT"/>
              </a:rPr>
              <a:t>conduite (temps 2) pour se présenter à une des catégories du permis de conduire</a:t>
            </a:r>
            <a:r>
              <a:rPr lang="fr-FR" sz="1100" b="0" i="0" u="none" strike="noStrike" baseline="0" dirty="0">
                <a:latin typeface="ArialMT"/>
              </a:rPr>
              <a:t>.</a:t>
            </a:r>
            <a:endParaRPr lang="fr-FR" dirty="0"/>
          </a:p>
        </p:txBody>
      </p:sp>
      <p:pic>
        <p:nvPicPr>
          <p:cNvPr id="3" name="Image 2" descr="Une image contenant texte, camion, extérieur, route&#10;&#10;Description générée automatiquement">
            <a:extLst>
              <a:ext uri="{FF2B5EF4-FFF2-40B4-BE49-F238E27FC236}">
                <a16:creationId xmlns:a16="http://schemas.microsoft.com/office/drawing/2014/main" id="{B8F5CAD8-E702-C6E0-45FB-E33EEF361F8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3862" y="172978"/>
            <a:ext cx="1800000" cy="735625"/>
          </a:xfrm>
          <a:prstGeom prst="rect">
            <a:avLst/>
          </a:prstGeom>
        </p:spPr>
      </p:pic>
      <p:pic>
        <p:nvPicPr>
          <p:cNvPr id="5" name="Image 4" descr="Une image contenant texte&#10;&#10;Description générée automatiquement">
            <a:extLst>
              <a:ext uri="{FF2B5EF4-FFF2-40B4-BE49-F238E27FC236}">
                <a16:creationId xmlns:a16="http://schemas.microsoft.com/office/drawing/2014/main" id="{1F5646E2-54CF-7317-3185-D69305C2FBA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1887" y="157003"/>
            <a:ext cx="2700000" cy="700006"/>
          </a:xfrm>
          <a:prstGeom prst="rect">
            <a:avLst/>
          </a:prstGeom>
        </p:spPr>
      </p:pic>
      <p:pic>
        <p:nvPicPr>
          <p:cNvPr id="6" name="Image 5" descr="Une image contenant texte, signe, clipart&#10;&#10;Description générée automatiquement">
            <a:extLst>
              <a:ext uri="{FF2B5EF4-FFF2-40B4-BE49-F238E27FC236}">
                <a16:creationId xmlns:a16="http://schemas.microsoft.com/office/drawing/2014/main" id="{BC54566F-7CBE-81A1-C9D7-87D675D1A57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06655" y="6212672"/>
            <a:ext cx="362713" cy="313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7337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 dirty="0"/>
              <a:t>Conducteur du transport routier de marchandises sur porteur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Responsable de formation :</a:t>
            </a:r>
          </a:p>
          <a:p>
            <a:pPr marL="0" indent="0" algn="ctr">
              <a:buNone/>
            </a:pPr>
            <a:r>
              <a:rPr lang="fr-FR" dirty="0"/>
              <a:t>Gaël Jeusset </a:t>
            </a:r>
          </a:p>
          <a:p>
            <a:r>
              <a:rPr lang="fr-FR" dirty="0"/>
              <a:t>Formateurs :</a:t>
            </a:r>
          </a:p>
          <a:p>
            <a:pPr algn="ctr"/>
            <a:r>
              <a:rPr lang="fr-FR" dirty="0"/>
              <a:t>Phillipe Cannet</a:t>
            </a:r>
          </a:p>
          <a:p>
            <a:pPr algn="ctr"/>
            <a:r>
              <a:rPr lang="fr-FR" dirty="0"/>
              <a:t>Bertrand Roger</a:t>
            </a:r>
          </a:p>
          <a:p>
            <a:pPr algn="ctr"/>
            <a:r>
              <a:rPr lang="fr-FR" dirty="0"/>
              <a:t>Meredith Vabret</a:t>
            </a:r>
          </a:p>
          <a:p>
            <a:pPr marL="0" indent="0">
              <a:buNone/>
            </a:pPr>
            <a:r>
              <a:rPr lang="fr-FR" dirty="0"/>
              <a:t> </a:t>
            </a:r>
          </a:p>
        </p:txBody>
      </p:sp>
      <p:pic>
        <p:nvPicPr>
          <p:cNvPr id="4" name="Image 3" descr="Une image contenant texte, camion, extérieur, route&#10;&#10;Description générée automatiquement">
            <a:extLst>
              <a:ext uri="{FF2B5EF4-FFF2-40B4-BE49-F238E27FC236}">
                <a16:creationId xmlns:a16="http://schemas.microsoft.com/office/drawing/2014/main" id="{2979528E-49F0-2E63-AE95-ECC90AC6E37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3862" y="172978"/>
            <a:ext cx="1800000" cy="735625"/>
          </a:xfrm>
          <a:prstGeom prst="rect">
            <a:avLst/>
          </a:prstGeom>
        </p:spPr>
      </p:pic>
      <p:pic>
        <p:nvPicPr>
          <p:cNvPr id="5" name="Image 4" descr="Une image contenant texte&#10;&#10;Description générée automatiquement">
            <a:extLst>
              <a:ext uri="{FF2B5EF4-FFF2-40B4-BE49-F238E27FC236}">
                <a16:creationId xmlns:a16="http://schemas.microsoft.com/office/drawing/2014/main" id="{936F7FEC-DCA0-B12D-1A1B-3CFF709EC65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1887" y="157003"/>
            <a:ext cx="2700000" cy="700006"/>
          </a:xfrm>
          <a:prstGeom prst="rect">
            <a:avLst/>
          </a:prstGeom>
        </p:spPr>
      </p:pic>
      <p:pic>
        <p:nvPicPr>
          <p:cNvPr id="6" name="Image 5" descr="Une image contenant texte, signe, clipart&#10;&#10;Description générée automatiquement">
            <a:extLst>
              <a:ext uri="{FF2B5EF4-FFF2-40B4-BE49-F238E27FC236}">
                <a16:creationId xmlns:a16="http://schemas.microsoft.com/office/drawing/2014/main" id="{43B98F25-711F-B4B5-82B2-235C0E32B73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06655" y="6212672"/>
            <a:ext cx="362713" cy="313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47075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800" dirty="0">
                <a:solidFill>
                  <a:prstClr val="black"/>
                </a:solidFill>
              </a:rPr>
              <a:t>Conducteur du transport routier de marchandises sur porteur</a:t>
            </a:r>
            <a:endParaRPr lang="fr-FR" dirty="0"/>
          </a:p>
        </p:txBody>
      </p:sp>
      <p:pic>
        <p:nvPicPr>
          <p:cNvPr id="10" name="Image 9" descr="Une image contenant texte, camion, extérieur, route&#10;&#10;Description générée automatiquement">
            <a:extLst>
              <a:ext uri="{FF2B5EF4-FFF2-40B4-BE49-F238E27FC236}">
                <a16:creationId xmlns:a16="http://schemas.microsoft.com/office/drawing/2014/main" id="{B498F1C1-89F9-CE53-6096-86845E885C6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3862" y="172978"/>
            <a:ext cx="1800000" cy="735625"/>
          </a:xfrm>
          <a:prstGeom prst="rect">
            <a:avLst/>
          </a:prstGeom>
        </p:spPr>
      </p:pic>
      <p:pic>
        <p:nvPicPr>
          <p:cNvPr id="16" name="Image 15" descr="Une image contenant texte&#10;&#10;Description générée automatiquement">
            <a:extLst>
              <a:ext uri="{FF2B5EF4-FFF2-40B4-BE49-F238E27FC236}">
                <a16:creationId xmlns:a16="http://schemas.microsoft.com/office/drawing/2014/main" id="{3F9E7EC5-C09A-60C4-5A0A-BB7F58A1338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1887" y="157003"/>
            <a:ext cx="2700000" cy="700006"/>
          </a:xfrm>
          <a:prstGeom prst="rect">
            <a:avLst/>
          </a:prstGeom>
        </p:spPr>
      </p:pic>
      <p:pic>
        <p:nvPicPr>
          <p:cNvPr id="17" name="Image 16" descr="Une image contenant texte, signe, clipart&#10;&#10;Description générée automatiquement">
            <a:extLst>
              <a:ext uri="{FF2B5EF4-FFF2-40B4-BE49-F238E27FC236}">
                <a16:creationId xmlns:a16="http://schemas.microsoft.com/office/drawing/2014/main" id="{17472D3D-5EAD-90B9-87D6-6183B0B5DEE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06655" y="6212672"/>
            <a:ext cx="362713" cy="313945"/>
          </a:xfrm>
          <a:prstGeom prst="rect">
            <a:avLst/>
          </a:prstGeom>
        </p:spPr>
      </p:pic>
      <p:sp>
        <p:nvSpPr>
          <p:cNvPr id="15" name="ZoneTexte 14">
            <a:extLst>
              <a:ext uri="{FF2B5EF4-FFF2-40B4-BE49-F238E27FC236}">
                <a16:creationId xmlns:a16="http://schemas.microsoft.com/office/drawing/2014/main" id="{E4E4C2E5-3B60-23F5-D1E9-E399CE7472DC}"/>
              </a:ext>
            </a:extLst>
          </p:cNvPr>
          <p:cNvSpPr txBox="1"/>
          <p:nvPr/>
        </p:nvSpPr>
        <p:spPr>
          <a:xfrm>
            <a:off x="2174681" y="1165136"/>
            <a:ext cx="10017319" cy="50475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400" dirty="0">
                <a:effectLst/>
                <a:latin typeface="Arial" panose="020B0604020202020204" pitchFamily="34" charset="0"/>
              </a:rPr>
              <a:t>PROGRAMME DE FORMATION</a:t>
            </a:r>
            <a:br>
              <a:rPr lang="fr-FR" sz="1400" dirty="0"/>
            </a:br>
            <a:r>
              <a:rPr lang="fr-FR" sz="1400" dirty="0">
                <a:effectLst/>
                <a:latin typeface="Arial" panose="020B0604020202020204" pitchFamily="34" charset="0"/>
              </a:rPr>
              <a:t>Objectifs de la formation :</a:t>
            </a:r>
            <a:br>
              <a:rPr lang="fr-FR" sz="1400" dirty="0"/>
            </a:br>
            <a:r>
              <a:rPr lang="fr-FR" sz="1400" dirty="0">
                <a:effectLst/>
                <a:latin typeface="Courier New" panose="02070309020205020404" pitchFamily="49" charset="0"/>
              </a:rPr>
              <a:t>- </a:t>
            </a:r>
            <a:r>
              <a:rPr lang="fr-FR" sz="1400" dirty="0">
                <a:effectLst/>
                <a:latin typeface="Arial" panose="020B0604020202020204" pitchFamily="34" charset="0"/>
              </a:rPr>
              <a:t>Répondre aux obligations réglementaires du § 8.2 de l’ADR,</a:t>
            </a:r>
            <a:br>
              <a:rPr lang="fr-FR" sz="1400" dirty="0"/>
            </a:br>
            <a:r>
              <a:rPr lang="fr-FR" sz="1400" dirty="0">
                <a:effectLst/>
                <a:latin typeface="Courier New" panose="02070309020205020404" pitchFamily="49" charset="0"/>
              </a:rPr>
              <a:t>- </a:t>
            </a:r>
            <a:r>
              <a:rPr lang="fr-FR" sz="1400" dirty="0">
                <a:effectLst/>
                <a:latin typeface="Arial" panose="020B0604020202020204" pitchFamily="34" charset="0"/>
              </a:rPr>
              <a:t>Obtenir le certificat ADR de base pour Conducteurs Routiers,</a:t>
            </a:r>
            <a:br>
              <a:rPr lang="fr-FR" sz="1400" dirty="0"/>
            </a:br>
            <a:r>
              <a:rPr lang="fr-FR" sz="1400" dirty="0">
                <a:effectLst/>
                <a:latin typeface="Courier New" panose="02070309020205020404" pitchFamily="49" charset="0"/>
              </a:rPr>
              <a:t>- </a:t>
            </a:r>
            <a:r>
              <a:rPr lang="fr-FR" sz="1400" dirty="0">
                <a:effectLst/>
                <a:latin typeface="Arial" panose="020B0604020202020204" pitchFamily="34" charset="0"/>
              </a:rPr>
              <a:t>Acquérir les connaissances de base liées au Transport des Marchandises Dangereuses par route,</a:t>
            </a:r>
            <a:br>
              <a:rPr lang="fr-FR" sz="1400" dirty="0"/>
            </a:br>
            <a:r>
              <a:rPr lang="fr-FR" sz="1400" dirty="0">
                <a:effectLst/>
                <a:latin typeface="Courier New" panose="02070309020205020404" pitchFamily="49" charset="0"/>
              </a:rPr>
              <a:t>- </a:t>
            </a:r>
            <a:r>
              <a:rPr lang="fr-FR" sz="1400" dirty="0">
                <a:effectLst/>
                <a:latin typeface="Arial" panose="020B0604020202020204" pitchFamily="34" charset="0"/>
              </a:rPr>
              <a:t>Connaitre les règles concernant le marquage, l’étiquetage, le stockage, la conformité des véhicules, des</a:t>
            </a:r>
            <a:br>
              <a:rPr lang="fr-FR" sz="1400" dirty="0"/>
            </a:br>
            <a:r>
              <a:rPr lang="fr-FR" sz="1400" dirty="0">
                <a:effectLst/>
                <a:latin typeface="Arial" panose="020B0604020202020204" pitchFamily="34" charset="0"/>
              </a:rPr>
              <a:t>documents, pour le transport des marchandises dangereuses.</a:t>
            </a:r>
            <a:br>
              <a:rPr lang="fr-FR" sz="1400" dirty="0"/>
            </a:br>
            <a:r>
              <a:rPr lang="fr-FR" sz="1400" dirty="0">
                <a:effectLst/>
                <a:latin typeface="Arial" panose="020B0604020202020204" pitchFamily="34" charset="0"/>
              </a:rPr>
              <a:t>Durée : 3 jours</a:t>
            </a:r>
            <a:br>
              <a:rPr lang="fr-FR" sz="1400" dirty="0"/>
            </a:br>
            <a:r>
              <a:rPr lang="fr-FR" sz="1400" dirty="0" err="1">
                <a:effectLst/>
                <a:latin typeface="Arial" panose="020B0604020202020204" pitchFamily="34" charset="0"/>
              </a:rPr>
              <a:t>Pré-requis</a:t>
            </a:r>
            <a:r>
              <a:rPr lang="fr-FR" sz="1400" dirty="0">
                <a:effectLst/>
                <a:latin typeface="Arial" panose="020B0604020202020204" pitchFamily="34" charset="0"/>
              </a:rPr>
              <a:t> : Aucun </a:t>
            </a:r>
            <a:r>
              <a:rPr lang="fr-FR" sz="1400" dirty="0" err="1">
                <a:effectLst/>
                <a:latin typeface="Arial" panose="020B0604020202020204" pitchFamily="34" charset="0"/>
              </a:rPr>
              <a:t>pré-requis</a:t>
            </a:r>
            <a:r>
              <a:rPr lang="fr-FR" sz="1400" dirty="0">
                <a:effectLst/>
                <a:latin typeface="Arial" panose="020B0604020202020204" pitchFamily="34" charset="0"/>
              </a:rPr>
              <a:t> exigé par la réglementation mais savoir lire et écrire le français est recommandé</a:t>
            </a:r>
            <a:br>
              <a:rPr lang="fr-FR" sz="1400" dirty="0"/>
            </a:br>
            <a:r>
              <a:rPr lang="fr-FR" sz="1400" dirty="0">
                <a:effectLst/>
                <a:latin typeface="Arial" panose="020B0604020202020204" pitchFamily="34" charset="0"/>
              </a:rPr>
              <a:t>Public concerné :</a:t>
            </a:r>
            <a:br>
              <a:rPr lang="fr-FR" sz="1400" dirty="0"/>
            </a:br>
            <a:r>
              <a:rPr lang="fr-FR" sz="1400" dirty="0">
                <a:effectLst/>
                <a:latin typeface="Courier New" panose="02070309020205020404" pitchFamily="49" charset="0"/>
              </a:rPr>
              <a:t>- </a:t>
            </a:r>
            <a:r>
              <a:rPr lang="fr-FR" sz="1400" dirty="0">
                <a:effectLst/>
                <a:latin typeface="Arial" panose="020B0604020202020204" pitchFamily="34" charset="0"/>
              </a:rPr>
              <a:t>Conducteurs routiers confirmés ou en cours d’acquisition du titre professionnel CTRMP</a:t>
            </a:r>
            <a:br>
              <a:rPr lang="fr-FR" sz="1400" dirty="0"/>
            </a:br>
            <a:r>
              <a:rPr lang="fr-FR" sz="1400" dirty="0">
                <a:effectLst/>
                <a:latin typeface="Arial" panose="020B0604020202020204" pitchFamily="34" charset="0"/>
              </a:rPr>
              <a:t>Moyens techniques et pédagogiques utilisés :</a:t>
            </a:r>
            <a:br>
              <a:rPr lang="fr-FR" sz="1400" dirty="0"/>
            </a:br>
            <a:r>
              <a:rPr lang="fr-FR" sz="1400" dirty="0">
                <a:effectLst/>
                <a:latin typeface="Courier New" panose="02070309020205020404" pitchFamily="49" charset="0"/>
              </a:rPr>
              <a:t>- </a:t>
            </a:r>
            <a:r>
              <a:rPr lang="fr-FR" sz="1400" dirty="0">
                <a:effectLst/>
                <a:latin typeface="Arial" panose="020B0604020202020204" pitchFamily="34" charset="0"/>
              </a:rPr>
              <a:t>Animation multimédia,</a:t>
            </a:r>
            <a:br>
              <a:rPr lang="fr-FR" sz="1400" dirty="0"/>
            </a:br>
            <a:r>
              <a:rPr lang="fr-FR" sz="1400" dirty="0">
                <a:effectLst/>
                <a:latin typeface="Courier New" panose="02070309020205020404" pitchFamily="49" charset="0"/>
              </a:rPr>
              <a:t>- </a:t>
            </a:r>
            <a:r>
              <a:rPr lang="fr-FR" sz="1400" dirty="0">
                <a:effectLst/>
                <a:latin typeface="Arial" panose="020B0604020202020204" pitchFamily="34" charset="0"/>
              </a:rPr>
              <a:t>Livret stagiaire individuel,</a:t>
            </a:r>
            <a:br>
              <a:rPr lang="fr-FR" sz="1400" dirty="0"/>
            </a:br>
            <a:r>
              <a:rPr lang="fr-FR" sz="1400" dirty="0">
                <a:effectLst/>
                <a:latin typeface="Courier New" panose="02070309020205020404" pitchFamily="49" charset="0"/>
              </a:rPr>
              <a:t>- </a:t>
            </a:r>
            <a:r>
              <a:rPr lang="fr-FR" sz="1400" dirty="0">
                <a:effectLst/>
                <a:latin typeface="Arial" panose="020B0604020202020204" pitchFamily="34" charset="0"/>
              </a:rPr>
              <a:t>Exercices d’application écrits et/ou oraux individuels et collectifs,</a:t>
            </a:r>
            <a:br>
              <a:rPr lang="fr-FR" sz="1400" dirty="0"/>
            </a:br>
            <a:r>
              <a:rPr lang="fr-FR" sz="1400" dirty="0">
                <a:effectLst/>
                <a:latin typeface="Courier New" panose="02070309020205020404" pitchFamily="49" charset="0"/>
              </a:rPr>
              <a:t>- </a:t>
            </a:r>
            <a:r>
              <a:rPr lang="fr-FR" sz="1400" dirty="0">
                <a:effectLst/>
                <a:latin typeface="Arial" panose="020B0604020202020204" pitchFamily="34" charset="0"/>
              </a:rPr>
              <a:t>Evaluations intermédiaires d’acquisition des connaissances - QCM</a:t>
            </a:r>
            <a:br>
              <a:rPr lang="fr-FR" sz="1400" dirty="0"/>
            </a:br>
            <a:r>
              <a:rPr lang="fr-FR" sz="1400" dirty="0">
                <a:effectLst/>
                <a:latin typeface="Courier New" panose="02070309020205020404" pitchFamily="49" charset="0"/>
              </a:rPr>
              <a:t>- </a:t>
            </a:r>
            <a:r>
              <a:rPr lang="fr-FR" sz="1400" dirty="0">
                <a:effectLst/>
                <a:latin typeface="Arial" panose="020B0604020202020204" pitchFamily="34" charset="0"/>
              </a:rPr>
              <a:t>Equipements pour la réalisation des exercices incendie et des expériences.</a:t>
            </a:r>
            <a:br>
              <a:rPr lang="fr-FR" sz="1400" dirty="0"/>
            </a:br>
            <a:r>
              <a:rPr lang="fr-FR" sz="1400" dirty="0">
                <a:effectLst/>
                <a:latin typeface="Arial" panose="020B0604020202020204" pitchFamily="34" charset="0"/>
              </a:rPr>
              <a:t>Encadrement :</a:t>
            </a:r>
            <a:br>
              <a:rPr lang="fr-FR" sz="1400" dirty="0"/>
            </a:br>
            <a:r>
              <a:rPr lang="fr-FR" sz="1400" dirty="0">
                <a:effectLst/>
                <a:latin typeface="Courier New" panose="02070309020205020404" pitchFamily="49" charset="0"/>
              </a:rPr>
              <a:t>- </a:t>
            </a:r>
            <a:r>
              <a:rPr lang="fr-FR" sz="1400" dirty="0">
                <a:effectLst/>
                <a:latin typeface="Arial" panose="020B0604020202020204" pitchFamily="34" charset="0"/>
              </a:rPr>
              <a:t>Stage animé par un formateur BVT habilité, et répondant au Cahier des Charges ministériel.</a:t>
            </a:r>
            <a:br>
              <a:rPr lang="fr-FR" sz="1400" dirty="0"/>
            </a:br>
            <a:r>
              <a:rPr lang="fr-FR" sz="1400" dirty="0">
                <a:effectLst/>
                <a:latin typeface="Arial" panose="020B0604020202020204" pitchFamily="34" charset="0"/>
              </a:rPr>
              <a:t>Modalités d’évaluation de la formation :</a:t>
            </a:r>
            <a:br>
              <a:rPr lang="fr-FR" sz="1400" dirty="0"/>
            </a:br>
            <a:r>
              <a:rPr lang="fr-FR" sz="1400" dirty="0">
                <a:effectLst/>
                <a:latin typeface="Courier New" panose="02070309020205020404" pitchFamily="49" charset="0"/>
              </a:rPr>
              <a:t>- </a:t>
            </a:r>
            <a:r>
              <a:rPr lang="fr-FR" sz="1400" dirty="0">
                <a:effectLst/>
                <a:latin typeface="Arial" panose="020B0604020202020204" pitchFamily="34" charset="0"/>
              </a:rPr>
              <a:t>Examen final - QCM</a:t>
            </a:r>
            <a:br>
              <a:rPr lang="fr-FR" sz="1400" dirty="0"/>
            </a:br>
            <a:r>
              <a:rPr lang="fr-FR" sz="1400" dirty="0">
                <a:effectLst/>
                <a:latin typeface="Arial" panose="020B0604020202020204" pitchFamily="34" charset="0"/>
              </a:rPr>
              <a:t>Validation</a:t>
            </a:r>
            <a:br>
              <a:rPr lang="fr-FR" sz="1400" dirty="0"/>
            </a:br>
            <a:r>
              <a:rPr lang="fr-FR" sz="1400" dirty="0">
                <a:effectLst/>
                <a:latin typeface="Courier New" panose="02070309020205020404" pitchFamily="49" charset="0"/>
              </a:rPr>
              <a:t>- </a:t>
            </a:r>
            <a:r>
              <a:rPr lang="fr-FR" sz="1400" dirty="0">
                <a:effectLst/>
                <a:latin typeface="Arial" panose="020B0604020202020204" pitchFamily="34" charset="0"/>
              </a:rPr>
              <a:t>Délivrance du certificat ADR, attestant de la réussite au l’examen final.</a:t>
            </a:r>
            <a:endParaRPr lang="fr-FR" sz="1400" dirty="0"/>
          </a:p>
        </p:txBody>
      </p:sp>
    </p:spTree>
    <p:extLst>
      <p:ext uri="{BB962C8B-B14F-4D97-AF65-F5344CB8AC3E}">
        <p14:creationId xmlns:p14="http://schemas.microsoft.com/office/powerpoint/2010/main" val="269219546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800">
                <a:solidFill>
                  <a:prstClr val="black"/>
                </a:solidFill>
              </a:rPr>
              <a:t>Conducteur </a:t>
            </a:r>
            <a:r>
              <a:rPr lang="fr-FR" sz="2800" dirty="0">
                <a:solidFill>
                  <a:prstClr val="black"/>
                </a:solidFill>
              </a:rPr>
              <a:t>du transport routier de marchandises sur porteur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Rattrapages:</a:t>
            </a:r>
          </a:p>
          <a:p>
            <a:pPr marL="0" indent="0">
              <a:buNone/>
            </a:pPr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184511"/>
              </p:ext>
            </p:extLst>
          </p:nvPr>
        </p:nvGraphicFramePr>
        <p:xfrm>
          <a:off x="838201" y="2365586"/>
          <a:ext cx="9321798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25685">
                  <a:extLst>
                    <a:ext uri="{9D8B030D-6E8A-4147-A177-3AD203B41FA5}">
                      <a16:colId xmlns:a16="http://schemas.microsoft.com/office/drawing/2014/main" val="86419935"/>
                    </a:ext>
                  </a:extLst>
                </a:gridCol>
                <a:gridCol w="2116183">
                  <a:extLst>
                    <a:ext uri="{9D8B030D-6E8A-4147-A177-3AD203B41FA5}">
                      <a16:colId xmlns:a16="http://schemas.microsoft.com/office/drawing/2014/main" val="451379749"/>
                    </a:ext>
                  </a:extLst>
                </a:gridCol>
                <a:gridCol w="3079930">
                  <a:extLst>
                    <a:ext uri="{9D8B030D-6E8A-4147-A177-3AD203B41FA5}">
                      <a16:colId xmlns:a16="http://schemas.microsoft.com/office/drawing/2014/main" val="2958478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1</a:t>
                      </a:r>
                      <a:r>
                        <a:rPr lang="fr-FR" baseline="30000" dirty="0"/>
                        <a:t>ière</a:t>
                      </a:r>
                      <a:r>
                        <a:rPr lang="fr-FR" dirty="0"/>
                        <a:t> validation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2</a:t>
                      </a:r>
                      <a:r>
                        <a:rPr lang="fr-FR" baseline="30000" dirty="0"/>
                        <a:t>nd</a:t>
                      </a:r>
                      <a:r>
                        <a:rPr lang="fr-FR" baseline="0" dirty="0"/>
                        <a:t> validation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31898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IESM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fr-FR" sz="900" dirty="0"/>
                        <a:t>En cas d’échec à L’IESM:</a:t>
                      </a:r>
                      <a:r>
                        <a:rPr lang="fr-FR" sz="900" baseline="0" dirty="0"/>
                        <a:t>  Nouvel examen </a:t>
                      </a:r>
                    </a:p>
                    <a:p>
                      <a:endParaRPr lang="fr-FR" sz="900" baseline="0" dirty="0"/>
                    </a:p>
                    <a:p>
                      <a:pPr algn="ctr"/>
                      <a:r>
                        <a:rPr lang="fr-FR" sz="900" baseline="0" dirty="0"/>
                        <a:t>Vérifications</a:t>
                      </a:r>
                    </a:p>
                    <a:p>
                      <a:pPr algn="ctr"/>
                      <a:r>
                        <a:rPr lang="fr-FR" sz="900" baseline="0" dirty="0"/>
                        <a:t>Questions écrites</a:t>
                      </a:r>
                    </a:p>
                    <a:p>
                      <a:pPr algn="ctr"/>
                      <a:r>
                        <a:rPr lang="fr-FR" sz="900" baseline="0" dirty="0"/>
                        <a:t>Fiches orales</a:t>
                      </a:r>
                    </a:p>
                    <a:p>
                      <a:pPr algn="ctr"/>
                      <a:r>
                        <a:rPr lang="fr-FR" sz="900" baseline="0" dirty="0"/>
                        <a:t>Thème</a:t>
                      </a:r>
                    </a:p>
                    <a:p>
                      <a:pPr algn="ctr"/>
                      <a:r>
                        <a:rPr lang="fr-FR" sz="900" baseline="0" dirty="0"/>
                        <a:t>manœuvres</a:t>
                      </a:r>
                      <a:endParaRPr lang="fr-FR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43813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  <a:r>
                        <a:rPr lang="fr-FR" baseline="30000" dirty="0"/>
                        <a:t>ère</a:t>
                      </a:r>
                      <a:r>
                        <a:rPr lang="fr-FR" dirty="0"/>
                        <a:t> Maniabilité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30259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2</a:t>
                      </a:r>
                      <a:r>
                        <a:rPr lang="fr-FR" baseline="30000" dirty="0"/>
                        <a:t>nd</a:t>
                      </a:r>
                      <a:r>
                        <a:rPr lang="fr-FR" dirty="0"/>
                        <a:t> Maniabilité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94503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  <a:r>
                        <a:rPr lang="fr-FR" baseline="30000" dirty="0"/>
                        <a:t>ière</a:t>
                      </a:r>
                      <a:r>
                        <a:rPr lang="fr-FR" baseline="0" dirty="0"/>
                        <a:t> </a:t>
                      </a:r>
                      <a:r>
                        <a:rPr lang="fr-FR" dirty="0"/>
                        <a:t>Circulation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 1 seule circulation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517734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2</a:t>
                      </a:r>
                      <a:r>
                        <a:rPr lang="fr-FR" baseline="30000" dirty="0"/>
                        <a:t>nd</a:t>
                      </a:r>
                      <a:r>
                        <a:rPr lang="fr-FR" dirty="0"/>
                        <a:t> Circulation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88696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ETG 1</a:t>
                      </a:r>
                      <a:r>
                        <a:rPr lang="fr-FR" baseline="30000" dirty="0"/>
                        <a:t>ière</a:t>
                      </a:r>
                      <a:r>
                        <a:rPr lang="fr-FR" dirty="0"/>
                        <a:t> série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dirty="0"/>
                        <a:t>2 séries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352142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ETG 2</a:t>
                      </a:r>
                      <a:r>
                        <a:rPr lang="fr-FR" baseline="30000" dirty="0"/>
                        <a:t>nd</a:t>
                      </a:r>
                      <a:r>
                        <a:rPr lang="fr-FR" dirty="0"/>
                        <a:t> Série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00406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Mise en situation professionnelle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48626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ADR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5853227"/>
                  </a:ext>
                </a:extLst>
              </a:tr>
            </a:tbl>
          </a:graphicData>
        </a:graphic>
      </p:graphicFrame>
      <p:pic>
        <p:nvPicPr>
          <p:cNvPr id="3074" name="Picture 2" descr="icône PNG Valider par djgalix - PNG Factor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7818" y="2762205"/>
            <a:ext cx="323999" cy="3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icône PNG Valider par djgalix - PNG Factor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7817" y="3896384"/>
            <a:ext cx="323999" cy="3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icône PNG Valider par djgalix - PNG Factor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7816" y="4632356"/>
            <a:ext cx="323999" cy="3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icône PNG Valider par djgalix - PNG Factor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7816" y="5351741"/>
            <a:ext cx="323999" cy="3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icône PNG Valider par djgalix - PNG Factor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7816" y="5730693"/>
            <a:ext cx="323999" cy="3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Bouton Rond Rouge Vitreux D&amp;#39;icône De Validation Illustration Stock -  Illustration du signe, symbole: 105895538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05" t="7951" r="10139" b="14000"/>
          <a:stretch/>
        </p:blipFill>
        <p:spPr bwMode="auto">
          <a:xfrm>
            <a:off x="5916987" y="2727779"/>
            <a:ext cx="358025" cy="3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4" descr="Bouton Rond Rouge Vitreux D&amp;#39;icône De Validation Illustration Stock -  Illustration du signe, symbole: 105895538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05" t="7951" r="10139" b="14000"/>
          <a:stretch/>
        </p:blipFill>
        <p:spPr bwMode="auto">
          <a:xfrm>
            <a:off x="5913862" y="3859786"/>
            <a:ext cx="358025" cy="3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Bouton Rond Rouge Vitreux D&amp;#39;icône De Validation Illustration Stock -  Illustration du signe, symbole: 105895538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05" t="7951" r="10139" b="14000"/>
          <a:stretch/>
        </p:blipFill>
        <p:spPr bwMode="auto">
          <a:xfrm>
            <a:off x="5918764" y="4596356"/>
            <a:ext cx="358025" cy="3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4" descr="Bouton Rond Rouge Vitreux D&amp;#39;icône De Validation Illustration Stock -  Illustration du signe, symbole: 105895538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05" t="7951" r="10139" b="14000"/>
          <a:stretch/>
        </p:blipFill>
        <p:spPr bwMode="auto">
          <a:xfrm>
            <a:off x="5915695" y="5332926"/>
            <a:ext cx="358025" cy="3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4" descr="Bouton Rond Rouge Vitreux D&amp;#39;icône De Validation Illustration Stock -  Illustration du signe, symbole: 105895538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05" t="7951" r="10139" b="14000"/>
          <a:stretch/>
        </p:blipFill>
        <p:spPr bwMode="auto">
          <a:xfrm>
            <a:off x="5913862" y="5722271"/>
            <a:ext cx="358025" cy="3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Image 9" descr="Une image contenant texte, camion, extérieur, route&#10;&#10;Description générée automatiquement">
            <a:extLst>
              <a:ext uri="{FF2B5EF4-FFF2-40B4-BE49-F238E27FC236}">
                <a16:creationId xmlns:a16="http://schemas.microsoft.com/office/drawing/2014/main" id="{B498F1C1-89F9-CE53-6096-86845E885C6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3862" y="172978"/>
            <a:ext cx="1800000" cy="735625"/>
          </a:xfrm>
          <a:prstGeom prst="rect">
            <a:avLst/>
          </a:prstGeom>
        </p:spPr>
      </p:pic>
      <p:pic>
        <p:nvPicPr>
          <p:cNvPr id="16" name="Image 15" descr="Une image contenant texte&#10;&#10;Description générée automatiquement">
            <a:extLst>
              <a:ext uri="{FF2B5EF4-FFF2-40B4-BE49-F238E27FC236}">
                <a16:creationId xmlns:a16="http://schemas.microsoft.com/office/drawing/2014/main" id="{3F9E7EC5-C09A-60C4-5A0A-BB7F58A1338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1887" y="157003"/>
            <a:ext cx="2700000" cy="700006"/>
          </a:xfrm>
          <a:prstGeom prst="rect">
            <a:avLst/>
          </a:prstGeom>
        </p:spPr>
      </p:pic>
      <p:pic>
        <p:nvPicPr>
          <p:cNvPr id="17" name="Image 16" descr="Une image contenant texte, signe, clipart&#10;&#10;Description générée automatiquement">
            <a:extLst>
              <a:ext uri="{FF2B5EF4-FFF2-40B4-BE49-F238E27FC236}">
                <a16:creationId xmlns:a16="http://schemas.microsoft.com/office/drawing/2014/main" id="{17472D3D-5EAD-90B9-87D6-6183B0B5DEE0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06655" y="6212672"/>
            <a:ext cx="362713" cy="313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80640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 dirty="0"/>
              <a:t>Conducteur du transport routier de marchandises sur porteur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39659" y="2098926"/>
            <a:ext cx="5181600" cy="4351338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fr-FR" dirty="0"/>
              <a:t>CTRMP</a:t>
            </a:r>
          </a:p>
          <a:p>
            <a:r>
              <a:rPr lang="fr-FR" dirty="0"/>
              <a:t>Certification niveau 3</a:t>
            </a:r>
          </a:p>
          <a:p>
            <a:r>
              <a:rPr lang="fr-FR" dirty="0"/>
              <a:t>Niveau 3 (Cadre national des certifications 2019)</a:t>
            </a:r>
          </a:p>
          <a:p>
            <a:r>
              <a:rPr lang="fr-FR" dirty="0"/>
              <a:t>Convention(s) : Convention collective nationale des transports routiers et activités auxiliaires du transport -groupe 4 à 7.</a:t>
            </a:r>
          </a:p>
          <a:p>
            <a:r>
              <a:rPr lang="fr-FR" dirty="0"/>
              <a:t>Convention collective des autres secteurs professionnels pour le cas des transports réalisés en propre compte.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315891" y="3377135"/>
            <a:ext cx="5181600" cy="2785564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2500" lnSpcReduction="20000"/>
          </a:bodyPr>
          <a:lstStyle/>
          <a:p>
            <a:r>
              <a:rPr lang="fr-FR" dirty="0"/>
              <a:t>Activité type (objectif)</a:t>
            </a:r>
          </a:p>
          <a:p>
            <a:pPr marL="0" indent="0">
              <a:buNone/>
            </a:pPr>
            <a:r>
              <a:rPr lang="fr-FR" dirty="0"/>
              <a:t>Réaliser en sécurité un transport routier national ou international de marchandises avec un véhicule du groupe lourd d’une masse maximale admissible supérieure à 3,5 tonnes, de façon autonome et optimisée dans le contexte commercial de l'entreprise.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5642" y="1262585"/>
            <a:ext cx="2162175" cy="2114550"/>
          </a:xfrm>
          <a:prstGeom prst="rect">
            <a:avLst/>
          </a:prstGeom>
        </p:spPr>
      </p:pic>
      <p:pic>
        <p:nvPicPr>
          <p:cNvPr id="6" name="Image 5" descr="Une image contenant texte, camion, extérieur, route&#10;&#10;Description générée automatiquement">
            <a:extLst>
              <a:ext uri="{FF2B5EF4-FFF2-40B4-BE49-F238E27FC236}">
                <a16:creationId xmlns:a16="http://schemas.microsoft.com/office/drawing/2014/main" id="{DB9973A6-12AD-7968-D7E2-A49BFECF58C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3862" y="172978"/>
            <a:ext cx="1800000" cy="735625"/>
          </a:xfrm>
          <a:prstGeom prst="rect">
            <a:avLst/>
          </a:prstGeom>
        </p:spPr>
      </p:pic>
      <p:pic>
        <p:nvPicPr>
          <p:cNvPr id="7" name="Image 6" descr="Une image contenant texte&#10;&#10;Description générée automatiquement">
            <a:extLst>
              <a:ext uri="{FF2B5EF4-FFF2-40B4-BE49-F238E27FC236}">
                <a16:creationId xmlns:a16="http://schemas.microsoft.com/office/drawing/2014/main" id="{27A1E0D0-69B4-195D-F715-3EC9472C9BE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1887" y="157003"/>
            <a:ext cx="2700000" cy="700006"/>
          </a:xfrm>
          <a:prstGeom prst="rect">
            <a:avLst/>
          </a:prstGeom>
        </p:spPr>
      </p:pic>
      <p:pic>
        <p:nvPicPr>
          <p:cNvPr id="8" name="Image 7" descr="Une image contenant texte, signe, clipart&#10;&#10;Description générée automatiquement">
            <a:extLst>
              <a:ext uri="{FF2B5EF4-FFF2-40B4-BE49-F238E27FC236}">
                <a16:creationId xmlns:a16="http://schemas.microsoft.com/office/drawing/2014/main" id="{8DD6C8FF-648E-5FFF-DA14-A27D3BAA657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06655" y="6212672"/>
            <a:ext cx="362713" cy="313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83041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 dirty="0"/>
              <a:t>Conducteur du transport routier de marchandises sur porteur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838200" y="1825625"/>
            <a:ext cx="4530634" cy="4616648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fr-FR" dirty="0"/>
              <a:t>Activité type (objectif)</a:t>
            </a:r>
          </a:p>
          <a:p>
            <a:pPr marL="0" indent="0">
              <a:buNone/>
            </a:pPr>
            <a:r>
              <a:rPr lang="fr-FR" sz="2400" dirty="0"/>
              <a:t>Réaliser en sécurité un transport routier national ou international de marchandises avec un véhicule du groupe lourd d’une masse maximale admissible supérieure à 3,5 tonnes, de façon autonome et optimisée dans le contexte commercial de l'entreprise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5368834" y="1825625"/>
            <a:ext cx="6335486" cy="4616648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/>
              <a:t>Compétences professionnelles</a:t>
            </a:r>
          </a:p>
          <a:p>
            <a:endParaRPr lang="fr-FR" dirty="0"/>
          </a:p>
          <a:p>
            <a:r>
              <a:rPr lang="fr-FR" dirty="0"/>
              <a:t>1 Assurer les contrôles de sécurité et de conformité avant, pendant et après le transport de marchandises.</a:t>
            </a:r>
          </a:p>
          <a:p>
            <a:r>
              <a:rPr lang="fr-FR" dirty="0"/>
              <a:t>2 Conduire et manœuvrer en sécurité, de façon écologique et économique, un véhicule porteur du groupe lourd d’une masse maximale admissible supérieure à 3,5 tonnes et acheminer les marchandises.</a:t>
            </a:r>
          </a:p>
          <a:p>
            <a:r>
              <a:rPr lang="fr-FR" dirty="0"/>
              <a:t>3 Prendre en charge, transporter et livrer la marchandise.</a:t>
            </a:r>
          </a:p>
          <a:p>
            <a:r>
              <a:rPr lang="fr-FR" dirty="0"/>
              <a:t>4 Préparer le véhicule en vue d’un chargement ou déchargement, charger, décharger le véhicule.</a:t>
            </a:r>
          </a:p>
          <a:p>
            <a:r>
              <a:rPr lang="fr-FR" dirty="0"/>
              <a:t>5 Prévenir les risques, appliquer les règlementations sociales en vigueur et réagir en cas d'incident ou d'accident à l'arrêt comme en circulation.</a:t>
            </a:r>
          </a:p>
          <a:p>
            <a:r>
              <a:rPr lang="fr-FR" dirty="0"/>
              <a:t>6 Détecter, décrire les dysfonctionnements du véhicule et effectuer une intervention mineure</a:t>
            </a:r>
          </a:p>
        </p:txBody>
      </p:sp>
      <p:pic>
        <p:nvPicPr>
          <p:cNvPr id="3" name="Image 2" descr="Une image contenant texte, camion, extérieur, route&#10;&#10;Description générée automatiquement">
            <a:extLst>
              <a:ext uri="{FF2B5EF4-FFF2-40B4-BE49-F238E27FC236}">
                <a16:creationId xmlns:a16="http://schemas.microsoft.com/office/drawing/2014/main" id="{993EAF38-C3E8-52DB-7B21-DD0DC2E65A1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3862" y="172978"/>
            <a:ext cx="1800000" cy="735625"/>
          </a:xfrm>
          <a:prstGeom prst="rect">
            <a:avLst/>
          </a:prstGeom>
        </p:spPr>
      </p:pic>
      <p:pic>
        <p:nvPicPr>
          <p:cNvPr id="6" name="Image 5" descr="Une image contenant texte&#10;&#10;Description générée automatiquement">
            <a:extLst>
              <a:ext uri="{FF2B5EF4-FFF2-40B4-BE49-F238E27FC236}">
                <a16:creationId xmlns:a16="http://schemas.microsoft.com/office/drawing/2014/main" id="{E63E4F5B-5725-8493-4035-F2D92A7E463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1887" y="157003"/>
            <a:ext cx="2700000" cy="700006"/>
          </a:xfrm>
          <a:prstGeom prst="rect">
            <a:avLst/>
          </a:prstGeom>
        </p:spPr>
      </p:pic>
      <p:pic>
        <p:nvPicPr>
          <p:cNvPr id="7" name="Image 6" descr="Une image contenant texte, signe, clipart&#10;&#10;Description générée automatiquement">
            <a:extLst>
              <a:ext uri="{FF2B5EF4-FFF2-40B4-BE49-F238E27FC236}">
                <a16:creationId xmlns:a16="http://schemas.microsoft.com/office/drawing/2014/main" id="{144689B9-841B-43E0-9DDE-A4260B495B9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06655" y="6212672"/>
            <a:ext cx="362713" cy="313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8265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 dirty="0"/>
              <a:t>Conducteur du transport routier de marchandises sur porteur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82625" y="1452646"/>
            <a:ext cx="10515600" cy="4351338"/>
          </a:xfrm>
        </p:spPr>
        <p:txBody>
          <a:bodyPr/>
          <a:lstStyle/>
          <a:p>
            <a:r>
              <a:rPr lang="fr-FR" dirty="0"/>
              <a:t>Durée de la formation: </a:t>
            </a:r>
          </a:p>
          <a:p>
            <a:pPr marL="0" indent="0" algn="ctr">
              <a:buNone/>
            </a:pPr>
            <a:r>
              <a:rPr lang="fr-FR" dirty="0"/>
              <a:t>434 h + 35 H validations</a:t>
            </a:r>
          </a:p>
          <a:p>
            <a:pPr marL="0" indent="0" algn="ctr">
              <a:buNone/>
            </a:pPr>
            <a:r>
              <a:rPr lang="fr-FR" dirty="0">
                <a:solidFill>
                  <a:srgbClr val="FF0000"/>
                </a:solidFill>
              </a:rPr>
              <a:t>434 heures de formation obligatoires.</a:t>
            </a:r>
          </a:p>
          <a:p>
            <a:r>
              <a:rPr lang="fr-FR" dirty="0"/>
              <a:t>Horaires :</a:t>
            </a:r>
          </a:p>
          <a:p>
            <a:pPr marL="0" indent="0" algn="ctr">
              <a:buNone/>
            </a:pPr>
            <a:r>
              <a:rPr lang="fr-FR" dirty="0"/>
              <a:t>8h-16h </a:t>
            </a:r>
          </a:p>
          <a:p>
            <a:pPr marL="0" indent="0" algn="ctr">
              <a:buNone/>
            </a:pPr>
            <a:r>
              <a:rPr lang="fr-FR" dirty="0"/>
              <a:t>6h-13h</a:t>
            </a:r>
          </a:p>
          <a:p>
            <a:pPr marL="0" indent="0" algn="ctr">
              <a:buNone/>
            </a:pPr>
            <a:r>
              <a:rPr lang="fr-FR" dirty="0"/>
              <a:t>13h-20h</a:t>
            </a:r>
          </a:p>
          <a:p>
            <a:pPr marL="0" indent="0" algn="ctr">
              <a:buNone/>
            </a:pPr>
            <a:r>
              <a:rPr lang="fr-FR" dirty="0"/>
              <a:t>Les heures de formation non réalisées devront être rattrapées</a:t>
            </a:r>
          </a:p>
        </p:txBody>
      </p:sp>
      <p:pic>
        <p:nvPicPr>
          <p:cNvPr id="12290" name="Picture 2" descr="Panneau de signalisation de danger en France — Wikipédi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1472" y="3518985"/>
            <a:ext cx="1677273" cy="147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Image 3" descr="Une image contenant texte, camion, extérieur, route&#10;&#10;Description générée automatiquement">
            <a:extLst>
              <a:ext uri="{FF2B5EF4-FFF2-40B4-BE49-F238E27FC236}">
                <a16:creationId xmlns:a16="http://schemas.microsoft.com/office/drawing/2014/main" id="{03A49C08-F2DE-006F-E484-B90AFEF1E7A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3862" y="172978"/>
            <a:ext cx="1800000" cy="735625"/>
          </a:xfrm>
          <a:prstGeom prst="rect">
            <a:avLst/>
          </a:prstGeom>
        </p:spPr>
      </p:pic>
      <p:pic>
        <p:nvPicPr>
          <p:cNvPr id="5" name="Image 4" descr="Une image contenant texte&#10;&#10;Description générée automatiquement">
            <a:extLst>
              <a:ext uri="{FF2B5EF4-FFF2-40B4-BE49-F238E27FC236}">
                <a16:creationId xmlns:a16="http://schemas.microsoft.com/office/drawing/2014/main" id="{239A7C84-38F2-F044-F153-802DFE70575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1887" y="157003"/>
            <a:ext cx="2700000" cy="700006"/>
          </a:xfrm>
          <a:prstGeom prst="rect">
            <a:avLst/>
          </a:prstGeom>
        </p:spPr>
      </p:pic>
      <p:pic>
        <p:nvPicPr>
          <p:cNvPr id="6" name="Image 5" descr="Une image contenant texte, signe, clipart&#10;&#10;Description générée automatiquement">
            <a:extLst>
              <a:ext uri="{FF2B5EF4-FFF2-40B4-BE49-F238E27FC236}">
                <a16:creationId xmlns:a16="http://schemas.microsoft.com/office/drawing/2014/main" id="{4B77A3A7-5714-D9E3-F191-BA52D0A8C99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06655" y="6212672"/>
            <a:ext cx="362713" cy="313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36708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800" dirty="0">
                <a:solidFill>
                  <a:prstClr val="black"/>
                </a:solidFill>
              </a:rPr>
              <a:t>Conducteur du transport routier de marchandises sur porteur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8968" y="2117725"/>
            <a:ext cx="10515600" cy="4351338"/>
          </a:xfrm>
        </p:spPr>
        <p:txBody>
          <a:bodyPr/>
          <a:lstStyle/>
          <a:p>
            <a:r>
              <a:rPr lang="fr-FR" dirty="0"/>
              <a:t>Documents à fournir:</a:t>
            </a:r>
          </a:p>
          <a:p>
            <a:pPr marL="0" indent="0">
              <a:buNone/>
            </a:pPr>
            <a:r>
              <a:rPr lang="fr-FR" dirty="0"/>
              <a:t>Visite médicale (chez un médecin agréé)</a:t>
            </a:r>
          </a:p>
          <a:p>
            <a:pPr marL="0" indent="0">
              <a:buNone/>
            </a:pPr>
            <a:r>
              <a:rPr lang="fr-FR" dirty="0"/>
              <a:t>Inscription ANTS (identifiant et mot de passe)</a:t>
            </a:r>
          </a:p>
          <a:p>
            <a:pPr marL="0" indent="0">
              <a:buNone/>
            </a:pPr>
            <a:r>
              <a:rPr lang="fr-FR" dirty="0"/>
              <a:t>Copie recto- verso de la carte identité </a:t>
            </a:r>
          </a:p>
          <a:p>
            <a:pPr marL="0" indent="0">
              <a:buNone/>
            </a:pPr>
            <a:r>
              <a:rPr lang="fr-FR" dirty="0"/>
              <a:t>Copie recto-verso du permis de conduire</a:t>
            </a:r>
          </a:p>
          <a:p>
            <a:pPr marL="0" indent="0">
              <a:buNone/>
            </a:pPr>
            <a:r>
              <a:rPr lang="fr-FR" dirty="0"/>
              <a:t>4 photos (ANTS)</a:t>
            </a:r>
          </a:p>
          <a:p>
            <a:pPr marL="0" indent="0">
              <a:buNone/>
            </a:pPr>
            <a:endParaRPr lang="fr-FR" dirty="0"/>
          </a:p>
        </p:txBody>
      </p:sp>
      <p:pic>
        <p:nvPicPr>
          <p:cNvPr id="14338" name="Picture 2" descr="Photos dématérialisées ANTS - Paris 19ème arrondissemen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7779" y="3661063"/>
            <a:ext cx="4156789" cy="280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Image 3" descr="Une image contenant texte, camion, extérieur, route&#10;&#10;Description générée automatiquement">
            <a:extLst>
              <a:ext uri="{FF2B5EF4-FFF2-40B4-BE49-F238E27FC236}">
                <a16:creationId xmlns:a16="http://schemas.microsoft.com/office/drawing/2014/main" id="{31CC6C89-35FB-87B6-116C-E5719983E2E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3862" y="172978"/>
            <a:ext cx="1800000" cy="735625"/>
          </a:xfrm>
          <a:prstGeom prst="rect">
            <a:avLst/>
          </a:prstGeom>
        </p:spPr>
      </p:pic>
      <p:pic>
        <p:nvPicPr>
          <p:cNvPr id="5" name="Image 4" descr="Une image contenant texte&#10;&#10;Description générée automatiquement">
            <a:extLst>
              <a:ext uri="{FF2B5EF4-FFF2-40B4-BE49-F238E27FC236}">
                <a16:creationId xmlns:a16="http://schemas.microsoft.com/office/drawing/2014/main" id="{3D8E7C1E-00B3-8443-875B-91B4580C6E0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1887" y="157003"/>
            <a:ext cx="2700000" cy="700006"/>
          </a:xfrm>
          <a:prstGeom prst="rect">
            <a:avLst/>
          </a:prstGeom>
        </p:spPr>
      </p:pic>
      <p:pic>
        <p:nvPicPr>
          <p:cNvPr id="6" name="Image 5" descr="Une image contenant texte, signe, clipart&#10;&#10;Description générée automatiquement">
            <a:extLst>
              <a:ext uri="{FF2B5EF4-FFF2-40B4-BE49-F238E27FC236}">
                <a16:creationId xmlns:a16="http://schemas.microsoft.com/office/drawing/2014/main" id="{6D45281A-237E-990B-14CD-9A089D382E9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06655" y="6212672"/>
            <a:ext cx="362713" cy="313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70842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800" dirty="0">
                <a:solidFill>
                  <a:prstClr val="black"/>
                </a:solidFill>
              </a:rPr>
              <a:t>Conducteur du transport routier de marchandises sur porteur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8968" y="2117725"/>
            <a:ext cx="10515600" cy="4351338"/>
          </a:xfrm>
        </p:spPr>
        <p:txBody>
          <a:bodyPr>
            <a:normAutofit fontScale="92500"/>
          </a:bodyPr>
          <a:lstStyle/>
          <a:p>
            <a:r>
              <a:rPr lang="fr-FR" u="sng" dirty="0"/>
              <a:t>Matériel nécessaire</a:t>
            </a:r>
            <a:r>
              <a:rPr lang="fr-FR" dirty="0"/>
              <a:t>:</a:t>
            </a:r>
          </a:p>
          <a:p>
            <a:pPr marL="0" indent="0">
              <a:buNone/>
            </a:pPr>
            <a:r>
              <a:rPr lang="fr-FR" dirty="0"/>
              <a:t>Une clé USB.</a:t>
            </a:r>
          </a:p>
          <a:p>
            <a:pPr marL="0" indent="0">
              <a:buNone/>
            </a:pPr>
            <a:r>
              <a:rPr lang="fr-FR" dirty="0"/>
              <a:t>Un classeur ou porte-vues.</a:t>
            </a:r>
          </a:p>
          <a:p>
            <a:pPr marL="0" indent="0">
              <a:buNone/>
            </a:pPr>
            <a:r>
              <a:rPr lang="fr-FR" dirty="0"/>
              <a:t>Une règle.</a:t>
            </a:r>
          </a:p>
          <a:p>
            <a:pPr marL="0" indent="0">
              <a:buNone/>
            </a:pPr>
            <a:r>
              <a:rPr lang="fr-FR" dirty="0"/>
              <a:t>Stylos (4 couleurs), crayons à papier, gomme, calculatrice, sur-</a:t>
            </a:r>
            <a:r>
              <a:rPr lang="fr-FR" dirty="0" err="1"/>
              <a:t>lingneurs</a:t>
            </a:r>
            <a:r>
              <a:rPr lang="fr-FR" dirty="0"/>
              <a:t>.</a:t>
            </a:r>
          </a:p>
          <a:p>
            <a:pPr marL="0" indent="0">
              <a:buNone/>
            </a:pPr>
            <a:r>
              <a:rPr lang="fr-FR" dirty="0"/>
              <a:t>Cartes Michelin (France, Bretagne, Europe)</a:t>
            </a:r>
          </a:p>
          <a:p>
            <a:pPr marL="0" indent="0">
              <a:buNone/>
            </a:pPr>
            <a:r>
              <a:rPr lang="fr-FR" dirty="0"/>
              <a:t>Gilet haute visibilité.</a:t>
            </a:r>
          </a:p>
          <a:p>
            <a:pPr marL="0" indent="0">
              <a:buNone/>
            </a:pPr>
            <a:r>
              <a:rPr lang="fr-FR" dirty="0"/>
              <a:t>Gants de manutention.</a:t>
            </a:r>
          </a:p>
          <a:p>
            <a:pPr marL="0" indent="0">
              <a:buNone/>
            </a:pPr>
            <a:r>
              <a:rPr lang="fr-FR" dirty="0"/>
              <a:t>Chaussures de sécurité.</a:t>
            </a:r>
          </a:p>
        </p:txBody>
      </p:sp>
      <p:pic>
        <p:nvPicPr>
          <p:cNvPr id="4" name="Image 3" descr="Une image contenant texte, camion, extérieur, route&#10;&#10;Description générée automatiquement">
            <a:extLst>
              <a:ext uri="{FF2B5EF4-FFF2-40B4-BE49-F238E27FC236}">
                <a16:creationId xmlns:a16="http://schemas.microsoft.com/office/drawing/2014/main" id="{B45175C3-B767-B4AD-4840-7E98B0B917D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3862" y="172978"/>
            <a:ext cx="1800000" cy="735625"/>
          </a:xfrm>
          <a:prstGeom prst="rect">
            <a:avLst/>
          </a:prstGeom>
        </p:spPr>
      </p:pic>
      <p:pic>
        <p:nvPicPr>
          <p:cNvPr id="5" name="Image 4" descr="Une image contenant texte&#10;&#10;Description générée automatiquement">
            <a:extLst>
              <a:ext uri="{FF2B5EF4-FFF2-40B4-BE49-F238E27FC236}">
                <a16:creationId xmlns:a16="http://schemas.microsoft.com/office/drawing/2014/main" id="{539E1095-62B9-7B45-1D5E-E4AAC95DA9B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1887" y="157003"/>
            <a:ext cx="2700000" cy="700006"/>
          </a:xfrm>
          <a:prstGeom prst="rect">
            <a:avLst/>
          </a:prstGeom>
        </p:spPr>
      </p:pic>
      <p:pic>
        <p:nvPicPr>
          <p:cNvPr id="6" name="Image 5" descr="Une image contenant texte, signe, clipart&#10;&#10;Description générée automatiquement">
            <a:extLst>
              <a:ext uri="{FF2B5EF4-FFF2-40B4-BE49-F238E27FC236}">
                <a16:creationId xmlns:a16="http://schemas.microsoft.com/office/drawing/2014/main" id="{CDB2035F-D572-2BEB-D696-969A15F4AF5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06655" y="6212672"/>
            <a:ext cx="362713" cy="313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69927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800" dirty="0">
                <a:solidFill>
                  <a:prstClr val="black"/>
                </a:solidFill>
              </a:rPr>
              <a:t>Conducteur du transport routier de marchandises sur porteur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r-FR" sz="3300" b="1" dirty="0"/>
              <a:t>Documents à fournir pour les différentes épreuves:</a:t>
            </a:r>
          </a:p>
          <a:p>
            <a:pPr marL="0" indent="0">
              <a:buNone/>
            </a:pPr>
            <a:r>
              <a:rPr lang="fr-FR" u="sng" dirty="0"/>
              <a:t>Épreuves anticipées :</a:t>
            </a:r>
          </a:p>
          <a:p>
            <a:pPr marL="0" indent="0">
              <a:buNone/>
            </a:pPr>
            <a:r>
              <a:rPr lang="fr-FR" dirty="0"/>
              <a:t>Permis de conduire et carte d’identité (ou permis sécurisé)</a:t>
            </a:r>
          </a:p>
          <a:p>
            <a:pPr marL="0" indent="0">
              <a:buNone/>
            </a:pPr>
            <a:r>
              <a:rPr lang="fr-FR" dirty="0"/>
              <a:t>Convocations.</a:t>
            </a:r>
          </a:p>
          <a:p>
            <a:pPr marL="0" indent="0">
              <a:buNone/>
            </a:pPr>
            <a:r>
              <a:rPr lang="fr-FR" dirty="0"/>
              <a:t>Livret de suivi du conducteur.</a:t>
            </a:r>
          </a:p>
          <a:p>
            <a:pPr marL="0" indent="0">
              <a:buNone/>
            </a:pPr>
            <a:r>
              <a:rPr lang="fr-FR" u="sng" dirty="0"/>
              <a:t>Validations finales: </a:t>
            </a:r>
          </a:p>
          <a:p>
            <a:pPr marL="0" indent="0">
              <a:buNone/>
            </a:pPr>
            <a:r>
              <a:rPr lang="fr-FR" dirty="0"/>
              <a:t>Permis de conduire et carte d’identité (ou permis sécurisé)</a:t>
            </a:r>
          </a:p>
          <a:p>
            <a:pPr marL="0" indent="0">
              <a:buNone/>
            </a:pPr>
            <a:r>
              <a:rPr lang="fr-FR" dirty="0"/>
              <a:t>Convocation.</a:t>
            </a:r>
          </a:p>
          <a:p>
            <a:pPr marL="0" indent="0">
              <a:buNone/>
            </a:pPr>
            <a:r>
              <a:rPr lang="fr-FR" dirty="0"/>
              <a:t>Dossier professionnel.</a:t>
            </a:r>
          </a:p>
          <a:p>
            <a:pPr marL="0" indent="0">
              <a:buNone/>
            </a:pPr>
            <a:r>
              <a:rPr lang="fr-FR" dirty="0"/>
              <a:t>Attestation de réussite à l’ADR.</a:t>
            </a:r>
          </a:p>
          <a:p>
            <a:pPr marL="0" indent="0">
              <a:buNone/>
            </a:pPr>
            <a:r>
              <a:rPr lang="fr-FR" dirty="0"/>
              <a:t>Les résultats des ECF (évaluations en cours de formation)</a:t>
            </a:r>
          </a:p>
        </p:txBody>
      </p:sp>
      <p:pic>
        <p:nvPicPr>
          <p:cNvPr id="4" name="Image 3" descr="Une image contenant texte, camion, extérieur, route&#10;&#10;Description générée automatiquement">
            <a:extLst>
              <a:ext uri="{FF2B5EF4-FFF2-40B4-BE49-F238E27FC236}">
                <a16:creationId xmlns:a16="http://schemas.microsoft.com/office/drawing/2014/main" id="{F714C4DC-1E8A-26FB-D58B-CCFBEAC8F15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3862" y="172978"/>
            <a:ext cx="1800000" cy="735625"/>
          </a:xfrm>
          <a:prstGeom prst="rect">
            <a:avLst/>
          </a:prstGeom>
        </p:spPr>
      </p:pic>
      <p:pic>
        <p:nvPicPr>
          <p:cNvPr id="5" name="Image 4" descr="Une image contenant texte&#10;&#10;Description générée automatiquement">
            <a:extLst>
              <a:ext uri="{FF2B5EF4-FFF2-40B4-BE49-F238E27FC236}">
                <a16:creationId xmlns:a16="http://schemas.microsoft.com/office/drawing/2014/main" id="{C43070F0-627D-F755-56CC-D177BA329B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1887" y="157003"/>
            <a:ext cx="2700000" cy="700006"/>
          </a:xfrm>
          <a:prstGeom prst="rect">
            <a:avLst/>
          </a:prstGeom>
        </p:spPr>
      </p:pic>
      <p:pic>
        <p:nvPicPr>
          <p:cNvPr id="6" name="Image 5" descr="Une image contenant texte, signe, clipart&#10;&#10;Description générée automatiquement">
            <a:extLst>
              <a:ext uri="{FF2B5EF4-FFF2-40B4-BE49-F238E27FC236}">
                <a16:creationId xmlns:a16="http://schemas.microsoft.com/office/drawing/2014/main" id="{B7F80C3B-012F-2F7F-986C-9B9823B894E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06655" y="6212672"/>
            <a:ext cx="362713" cy="313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32822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932873"/>
            <a:ext cx="10515600" cy="477746"/>
          </a:xfrm>
        </p:spPr>
        <p:txBody>
          <a:bodyPr>
            <a:normAutofit/>
          </a:bodyPr>
          <a:lstStyle/>
          <a:p>
            <a:r>
              <a:rPr lang="fr-FR" sz="2800" dirty="0"/>
              <a:t>Conducteur du transport routier de marchandises sur porteur</a:t>
            </a:r>
          </a:p>
        </p:txBody>
      </p:sp>
      <p:pic>
        <p:nvPicPr>
          <p:cNvPr id="7" name="Image 6" descr="Une image contenant texte, camion, extérieur, route&#10;&#10;Description générée automatiquement">
            <a:extLst>
              <a:ext uri="{FF2B5EF4-FFF2-40B4-BE49-F238E27FC236}">
                <a16:creationId xmlns:a16="http://schemas.microsoft.com/office/drawing/2014/main" id="{37BEB2BB-C64C-75CF-942B-7B12171BC5F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3862" y="172978"/>
            <a:ext cx="1800000" cy="735625"/>
          </a:xfrm>
          <a:prstGeom prst="rect">
            <a:avLst/>
          </a:prstGeom>
        </p:spPr>
      </p:pic>
      <p:pic>
        <p:nvPicPr>
          <p:cNvPr id="8" name="Image 7" descr="Une image contenant texte&#10;&#10;Description générée automatiquement">
            <a:extLst>
              <a:ext uri="{FF2B5EF4-FFF2-40B4-BE49-F238E27FC236}">
                <a16:creationId xmlns:a16="http://schemas.microsoft.com/office/drawing/2014/main" id="{452E7632-F5CD-58BC-A9B6-B40E1B56041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1887" y="157003"/>
            <a:ext cx="2700000" cy="700006"/>
          </a:xfrm>
          <a:prstGeom prst="rect">
            <a:avLst/>
          </a:prstGeom>
        </p:spPr>
      </p:pic>
      <p:pic>
        <p:nvPicPr>
          <p:cNvPr id="9" name="Image 8" descr="Une image contenant texte, signe, clipart&#10;&#10;Description générée automatiquement">
            <a:extLst>
              <a:ext uri="{FF2B5EF4-FFF2-40B4-BE49-F238E27FC236}">
                <a16:creationId xmlns:a16="http://schemas.microsoft.com/office/drawing/2014/main" id="{E64623F6-103C-DA9C-AA88-0F6A59B1F88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06655" y="6212672"/>
            <a:ext cx="362713" cy="313945"/>
          </a:xfrm>
          <a:prstGeom prst="rect">
            <a:avLst/>
          </a:prstGeom>
        </p:spPr>
      </p:pic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57715F21-6319-5E68-40F6-25BE3D1076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7262897"/>
              </p:ext>
            </p:extLst>
          </p:nvPr>
        </p:nvGraphicFramePr>
        <p:xfrm>
          <a:off x="2434451" y="1573785"/>
          <a:ext cx="7323097" cy="4351342"/>
        </p:xfrm>
        <a:graphic>
          <a:graphicData uri="http://schemas.openxmlformats.org/drawingml/2006/table">
            <a:tbl>
              <a:tblPr/>
              <a:tblGrid>
                <a:gridCol w="246253">
                  <a:extLst>
                    <a:ext uri="{9D8B030D-6E8A-4147-A177-3AD203B41FA5}">
                      <a16:colId xmlns:a16="http://schemas.microsoft.com/office/drawing/2014/main" val="786327403"/>
                    </a:ext>
                  </a:extLst>
                </a:gridCol>
                <a:gridCol w="246253">
                  <a:extLst>
                    <a:ext uri="{9D8B030D-6E8A-4147-A177-3AD203B41FA5}">
                      <a16:colId xmlns:a16="http://schemas.microsoft.com/office/drawing/2014/main" val="4188315055"/>
                    </a:ext>
                  </a:extLst>
                </a:gridCol>
                <a:gridCol w="486643">
                  <a:extLst>
                    <a:ext uri="{9D8B030D-6E8A-4147-A177-3AD203B41FA5}">
                      <a16:colId xmlns:a16="http://schemas.microsoft.com/office/drawing/2014/main" val="917412493"/>
                    </a:ext>
                  </a:extLst>
                </a:gridCol>
                <a:gridCol w="486643">
                  <a:extLst>
                    <a:ext uri="{9D8B030D-6E8A-4147-A177-3AD203B41FA5}">
                      <a16:colId xmlns:a16="http://schemas.microsoft.com/office/drawing/2014/main" val="3289685658"/>
                    </a:ext>
                  </a:extLst>
                </a:gridCol>
                <a:gridCol w="486643">
                  <a:extLst>
                    <a:ext uri="{9D8B030D-6E8A-4147-A177-3AD203B41FA5}">
                      <a16:colId xmlns:a16="http://schemas.microsoft.com/office/drawing/2014/main" val="3524987844"/>
                    </a:ext>
                  </a:extLst>
                </a:gridCol>
                <a:gridCol w="246253">
                  <a:extLst>
                    <a:ext uri="{9D8B030D-6E8A-4147-A177-3AD203B41FA5}">
                      <a16:colId xmlns:a16="http://schemas.microsoft.com/office/drawing/2014/main" val="3777527308"/>
                    </a:ext>
                  </a:extLst>
                </a:gridCol>
                <a:gridCol w="246253">
                  <a:extLst>
                    <a:ext uri="{9D8B030D-6E8A-4147-A177-3AD203B41FA5}">
                      <a16:colId xmlns:a16="http://schemas.microsoft.com/office/drawing/2014/main" val="2905618659"/>
                    </a:ext>
                  </a:extLst>
                </a:gridCol>
                <a:gridCol w="486643">
                  <a:extLst>
                    <a:ext uri="{9D8B030D-6E8A-4147-A177-3AD203B41FA5}">
                      <a16:colId xmlns:a16="http://schemas.microsoft.com/office/drawing/2014/main" val="2580773591"/>
                    </a:ext>
                  </a:extLst>
                </a:gridCol>
                <a:gridCol w="486643">
                  <a:extLst>
                    <a:ext uri="{9D8B030D-6E8A-4147-A177-3AD203B41FA5}">
                      <a16:colId xmlns:a16="http://schemas.microsoft.com/office/drawing/2014/main" val="443213355"/>
                    </a:ext>
                  </a:extLst>
                </a:gridCol>
                <a:gridCol w="486643">
                  <a:extLst>
                    <a:ext uri="{9D8B030D-6E8A-4147-A177-3AD203B41FA5}">
                      <a16:colId xmlns:a16="http://schemas.microsoft.com/office/drawing/2014/main" val="3982469921"/>
                    </a:ext>
                  </a:extLst>
                </a:gridCol>
                <a:gridCol w="246253">
                  <a:extLst>
                    <a:ext uri="{9D8B030D-6E8A-4147-A177-3AD203B41FA5}">
                      <a16:colId xmlns:a16="http://schemas.microsoft.com/office/drawing/2014/main" val="1509835942"/>
                    </a:ext>
                  </a:extLst>
                </a:gridCol>
                <a:gridCol w="246253">
                  <a:extLst>
                    <a:ext uri="{9D8B030D-6E8A-4147-A177-3AD203B41FA5}">
                      <a16:colId xmlns:a16="http://schemas.microsoft.com/office/drawing/2014/main" val="256812554"/>
                    </a:ext>
                  </a:extLst>
                </a:gridCol>
                <a:gridCol w="486643">
                  <a:extLst>
                    <a:ext uri="{9D8B030D-6E8A-4147-A177-3AD203B41FA5}">
                      <a16:colId xmlns:a16="http://schemas.microsoft.com/office/drawing/2014/main" val="4118912470"/>
                    </a:ext>
                  </a:extLst>
                </a:gridCol>
                <a:gridCol w="486643">
                  <a:extLst>
                    <a:ext uri="{9D8B030D-6E8A-4147-A177-3AD203B41FA5}">
                      <a16:colId xmlns:a16="http://schemas.microsoft.com/office/drawing/2014/main" val="1382847413"/>
                    </a:ext>
                  </a:extLst>
                </a:gridCol>
                <a:gridCol w="486643">
                  <a:extLst>
                    <a:ext uri="{9D8B030D-6E8A-4147-A177-3AD203B41FA5}">
                      <a16:colId xmlns:a16="http://schemas.microsoft.com/office/drawing/2014/main" val="2211311559"/>
                    </a:ext>
                  </a:extLst>
                </a:gridCol>
                <a:gridCol w="246253">
                  <a:extLst>
                    <a:ext uri="{9D8B030D-6E8A-4147-A177-3AD203B41FA5}">
                      <a16:colId xmlns:a16="http://schemas.microsoft.com/office/drawing/2014/main" val="435887957"/>
                    </a:ext>
                  </a:extLst>
                </a:gridCol>
                <a:gridCol w="246253">
                  <a:extLst>
                    <a:ext uri="{9D8B030D-6E8A-4147-A177-3AD203B41FA5}">
                      <a16:colId xmlns:a16="http://schemas.microsoft.com/office/drawing/2014/main" val="4057407597"/>
                    </a:ext>
                  </a:extLst>
                </a:gridCol>
                <a:gridCol w="486643">
                  <a:extLst>
                    <a:ext uri="{9D8B030D-6E8A-4147-A177-3AD203B41FA5}">
                      <a16:colId xmlns:a16="http://schemas.microsoft.com/office/drawing/2014/main" val="3951642398"/>
                    </a:ext>
                  </a:extLst>
                </a:gridCol>
                <a:gridCol w="486643">
                  <a:extLst>
                    <a:ext uri="{9D8B030D-6E8A-4147-A177-3AD203B41FA5}">
                      <a16:colId xmlns:a16="http://schemas.microsoft.com/office/drawing/2014/main" val="2085702633"/>
                    </a:ext>
                  </a:extLst>
                </a:gridCol>
              </a:tblGrid>
              <a:tr h="127564">
                <a:tc gridSpan="19"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Planning de formation CTRMP N°2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9924848"/>
                  </a:ext>
                </a:extLst>
              </a:tr>
              <a:tr h="127564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</a:rPr>
                        <a:t>Novembre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</a:rPr>
                        <a:t>Janvier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</a:rPr>
                        <a:t>Février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</a:rPr>
                        <a:t>Mars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1272841"/>
                  </a:ext>
                </a:extLst>
              </a:tr>
              <a:tr h="11339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305496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CTRMP 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J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V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ADR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64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3180498"/>
                  </a:ext>
                </a:extLst>
              </a:tr>
              <a:tr h="11339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203764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V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44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2677942"/>
                  </a:ext>
                </a:extLst>
              </a:tr>
              <a:tr h="11339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6182470"/>
                  </a:ext>
                </a:extLst>
              </a:tr>
              <a:tr h="11339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30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J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J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2 jury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548235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2541047"/>
                  </a:ext>
                </a:extLst>
              </a:tr>
              <a:tr h="127564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</a:rPr>
                        <a:t>Décembre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V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2 jury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548235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5186067"/>
                  </a:ext>
                </a:extLst>
              </a:tr>
              <a:tr h="11339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V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2 jury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548235"/>
                          </a:solidFill>
                          <a:effectLst/>
                          <a:latin typeface="Trebuchet MS" panose="020B0603020202020204" pitchFamily="34" charset="0"/>
                        </a:rPr>
                        <a:t>67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4951270"/>
                  </a:ext>
                </a:extLst>
              </a:tr>
              <a:tr h="11339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8871108"/>
                  </a:ext>
                </a:extLst>
              </a:tr>
              <a:tr h="11339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J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9271294"/>
                  </a:ext>
                </a:extLst>
              </a:tr>
              <a:tr h="11339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V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49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49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0616761"/>
                  </a:ext>
                </a:extLst>
              </a:tr>
              <a:tr h="11339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2 jury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203764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9923208"/>
                  </a:ext>
                </a:extLst>
              </a:tr>
              <a:tr h="11339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J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2 jury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203764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0037358"/>
                  </a:ext>
                </a:extLst>
              </a:tr>
              <a:tr h="11339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J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V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2 jury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203764"/>
                          </a:solidFill>
                          <a:effectLst/>
                          <a:latin typeface="Trebuchet MS" panose="020B0603020202020204" pitchFamily="34" charset="0"/>
                        </a:rPr>
                        <a:t>29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1012824"/>
                  </a:ext>
                </a:extLst>
              </a:tr>
              <a:tr h="11339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V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1228717"/>
                  </a:ext>
                </a:extLst>
              </a:tr>
              <a:tr h="11339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5271028"/>
                  </a:ext>
                </a:extLst>
              </a:tr>
              <a:tr h="11339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J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7894615"/>
                  </a:ext>
                </a:extLst>
              </a:tr>
              <a:tr h="11339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V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54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54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8501727"/>
                  </a:ext>
                </a:extLst>
              </a:tr>
              <a:tr h="11339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952053"/>
                  </a:ext>
                </a:extLst>
              </a:tr>
              <a:tr h="11339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J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4296163"/>
                  </a:ext>
                </a:extLst>
              </a:tr>
              <a:tr h="11339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J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V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34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3604012"/>
                  </a:ext>
                </a:extLst>
              </a:tr>
              <a:tr h="11339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V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2639246"/>
                  </a:ext>
                </a:extLst>
              </a:tr>
              <a:tr h="11339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2749757"/>
                  </a:ext>
                </a:extLst>
              </a:tr>
              <a:tr h="11339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J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6334500"/>
                  </a:ext>
                </a:extLst>
              </a:tr>
              <a:tr h="11339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V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59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59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7374326"/>
                  </a:ext>
                </a:extLst>
              </a:tr>
              <a:tr h="11339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203764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52763"/>
                  </a:ext>
                </a:extLst>
              </a:tr>
              <a:tr h="11339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J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2128328"/>
                  </a:ext>
                </a:extLst>
              </a:tr>
              <a:tr h="11339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J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V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39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45000"/>
                  </a:ext>
                </a:extLst>
              </a:tr>
              <a:tr h="11339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V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8502100"/>
                  </a:ext>
                </a:extLst>
              </a:tr>
              <a:tr h="11339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ADR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1181742"/>
                  </a:ext>
                </a:extLst>
              </a:tr>
              <a:tr h="11339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J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ADR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3776933"/>
                  </a:ext>
                </a:extLst>
              </a:tr>
              <a:tr h="11339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30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79076609"/>
                  </a:ext>
                </a:extLst>
              </a:tr>
              <a:tr h="11339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FF0000"/>
                          </a:solidFill>
                          <a:effectLst/>
                          <a:latin typeface="Trebuchet MS" panose="020B0603020202020204" pitchFamily="34" charset="0"/>
                        </a:rPr>
                        <a:t>Noël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FF0000"/>
                          </a:solidFill>
                          <a:effectLst/>
                          <a:latin typeface="Trebuchet MS" panose="020B0603020202020204" pitchFamily="34" charset="0"/>
                        </a:rPr>
                        <a:t>Noël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31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6919948"/>
                  </a:ext>
                </a:extLst>
              </a:tr>
              <a:tr h="11339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FF0000"/>
                          </a:solidFill>
                          <a:effectLst/>
                          <a:latin typeface="Trebuchet MS" panose="020B0603020202020204" pitchFamily="34" charset="0"/>
                        </a:rPr>
                        <a:t>Noël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FF0000"/>
                          </a:solidFill>
                          <a:effectLst/>
                          <a:latin typeface="Trebuchet MS" panose="020B0603020202020204" pitchFamily="34" charset="0"/>
                        </a:rPr>
                        <a:t>Noël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98948196"/>
                  </a:ext>
                </a:extLst>
              </a:tr>
              <a:tr h="11339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J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FF0000"/>
                          </a:solidFill>
                          <a:effectLst/>
                          <a:latin typeface="Trebuchet MS" panose="020B0603020202020204" pitchFamily="34" charset="0"/>
                        </a:rPr>
                        <a:t>Noël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FF0000"/>
                          </a:solidFill>
                          <a:effectLst/>
                          <a:latin typeface="Trebuchet MS" panose="020B0603020202020204" pitchFamily="34" charset="0"/>
                        </a:rPr>
                        <a:t>Noël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802549"/>
                  </a:ext>
                </a:extLst>
              </a:tr>
              <a:tr h="11339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29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V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FF0000"/>
                          </a:solidFill>
                          <a:effectLst/>
                          <a:latin typeface="Trebuchet MS" panose="020B0603020202020204" pitchFamily="34" charset="0"/>
                        </a:rPr>
                        <a:t>Noël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FF0000"/>
                          </a:solidFill>
                          <a:effectLst/>
                          <a:latin typeface="Trebuchet MS" panose="020B0603020202020204" pitchFamily="34" charset="0"/>
                        </a:rPr>
                        <a:t>Noël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58961383"/>
                  </a:ext>
                </a:extLst>
              </a:tr>
              <a:tr h="11339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30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7A7A7A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5726614"/>
                  </a:ext>
                </a:extLst>
              </a:tr>
              <a:tr h="11339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31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4C4C4C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84980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142257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9052</TotalTime>
  <Words>2813</Words>
  <Application>Microsoft Office PowerPoint</Application>
  <PresentationFormat>Grand écran</PresentationFormat>
  <Paragraphs>660</Paragraphs>
  <Slides>21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30" baseType="lpstr">
      <vt:lpstr>Arial</vt:lpstr>
      <vt:lpstr>Arial-BoldMT</vt:lpstr>
      <vt:lpstr>ArialMT</vt:lpstr>
      <vt:lpstr>ArialNarrow</vt:lpstr>
      <vt:lpstr>Calibri</vt:lpstr>
      <vt:lpstr>Calibri Light</vt:lpstr>
      <vt:lpstr>Courier New</vt:lpstr>
      <vt:lpstr>Trebuchet MS</vt:lpstr>
      <vt:lpstr>Thème Office</vt:lpstr>
      <vt:lpstr>Bonjour et bienvenue</vt:lpstr>
      <vt:lpstr>Conducteur du transport routier de marchandises sur porteur</vt:lpstr>
      <vt:lpstr>Conducteur du transport routier de marchandises sur porteur</vt:lpstr>
      <vt:lpstr>Conducteur du transport routier de marchandises sur porteur</vt:lpstr>
      <vt:lpstr>Conducteur du transport routier de marchandises sur porteur</vt:lpstr>
      <vt:lpstr>Conducteur du transport routier de marchandises sur porteur</vt:lpstr>
      <vt:lpstr>Conducteur du transport routier de marchandises sur porteur</vt:lpstr>
      <vt:lpstr>Conducteur du transport routier de marchandises sur porteur</vt:lpstr>
      <vt:lpstr>Conducteur du transport routier de marchandises sur porteur</vt:lpstr>
      <vt:lpstr>Conducteur du transport routier de marchandises sur porteur</vt:lpstr>
      <vt:lpstr>Conducteur du transport routier de marchandises sur porteur</vt:lpstr>
      <vt:lpstr>Conducteur du transport routier de marchandises sur porteur</vt:lpstr>
      <vt:lpstr>Conducteur du transport routier de marchandises sur porteur</vt:lpstr>
      <vt:lpstr>Conducteur du transport routier de marchandises sur porteur</vt:lpstr>
      <vt:lpstr>Conducteur du transport routier de marchandises sur porteur</vt:lpstr>
      <vt:lpstr>Conducteur du transport routier de marchandises sur porteur</vt:lpstr>
      <vt:lpstr>Conducteur du transport routier de marchandises sur porteur</vt:lpstr>
      <vt:lpstr>Conducteur du transport routier de marchandises sur porteur</vt:lpstr>
      <vt:lpstr>Conducteur du transport routier de marchandises sur porteur</vt:lpstr>
      <vt:lpstr>Conducteur du transport routier de marchandises sur porteur</vt:lpstr>
      <vt:lpstr>Conducteur du transport routier de marchandises sur porteur</vt:lpstr>
    </vt:vector>
  </TitlesOfParts>
  <Company>SAMSIC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Bonjour et bienvenue</dc:title>
  <dc:creator>Gael JEUSSET</dc:creator>
  <cp:lastModifiedBy>gael jeusset</cp:lastModifiedBy>
  <cp:revision>24</cp:revision>
  <dcterms:created xsi:type="dcterms:W3CDTF">2021-09-13T09:10:30Z</dcterms:created>
  <dcterms:modified xsi:type="dcterms:W3CDTF">2023-10-31T14:09:18Z</dcterms:modified>
</cp:coreProperties>
</file>